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9144000"/>
  <p:notesSz cx="6858000" cy="9144000"/>
  <p:embeddedFontLs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39" Type="http://schemas.openxmlformats.org/officeDocument/2006/relationships/slide" Target="slides/slide35.xml"/><Relationship Id="rId26" Type="http://schemas.openxmlformats.org/officeDocument/2006/relationships/slide" Target="slides/slide22.xml"/><Relationship Id="rId13" Type="http://schemas.openxmlformats.org/officeDocument/2006/relationships/slide" Target="slides/slide9.xml"/><Relationship Id="rId18" Type="http://schemas.openxmlformats.org/officeDocument/2006/relationships/slide" Target="slides/slide14.xml"/><Relationship Id="rId42" Type="http://schemas.openxmlformats.org/officeDocument/2006/relationships/slide" Target="slides/slide38.xml"/><Relationship Id="rId47" Type="http://schemas.openxmlformats.org/officeDocument/2006/relationships/slide" Target="slides/slide43.xml"/><Relationship Id="rId34" Type="http://schemas.openxmlformats.org/officeDocument/2006/relationships/slide" Target="slides/slide30.xml"/><Relationship Id="rId21" Type="http://schemas.openxmlformats.org/officeDocument/2006/relationships/slide" Target="slides/slide17.xml"/><Relationship Id="rId50" Type="http://schemas.openxmlformats.org/officeDocument/2006/relationships/slide" Target="slides/slide46.xml"/><Relationship Id="rId55" Type="http://schemas.openxmlformats.org/officeDocument/2006/relationships/font" Target="fonts/Lato-bold.fntdata"/><Relationship Id="rId7" Type="http://schemas.openxmlformats.org/officeDocument/2006/relationships/slide" Target="slides/slide3.xml"/><Relationship Id="rId2" Type="http://schemas.openxmlformats.org/officeDocument/2006/relationships/presProps" Target="presProps.xml"/><Relationship Id="rId29" Type="http://schemas.openxmlformats.org/officeDocument/2006/relationships/slide" Target="slides/slide25.xml"/><Relationship Id="rId16" Type="http://schemas.openxmlformats.org/officeDocument/2006/relationships/slide" Target="slides/slide12.xml"/><Relationship Id="rId40" Type="http://schemas.openxmlformats.org/officeDocument/2006/relationships/slide" Target="slides/slide36.xml"/><Relationship Id="rId45" Type="http://schemas.openxmlformats.org/officeDocument/2006/relationships/slide" Target="slides/slide41.xml"/><Relationship Id="rId32" Type="http://schemas.openxmlformats.org/officeDocument/2006/relationships/slide" Target="slides/slide28.xml"/><Relationship Id="rId37" Type="http://schemas.openxmlformats.org/officeDocument/2006/relationships/slide" Target="slides/slide33.xml"/><Relationship Id="rId24" Type="http://schemas.openxmlformats.org/officeDocument/2006/relationships/slide" Target="slides/slide20.xml"/><Relationship Id="rId53" Type="http://schemas.openxmlformats.org/officeDocument/2006/relationships/slide" Target="slides/slide49.xml"/><Relationship Id="rId11" Type="http://schemas.openxmlformats.org/officeDocument/2006/relationships/slide" Target="slides/slide7.xml"/><Relationship Id="rId58" Type="http://schemas.openxmlformats.org/officeDocument/2006/relationships/customXml" Target="../customXml/item1.xml"/><Relationship Id="rId5" Type="http://schemas.openxmlformats.org/officeDocument/2006/relationships/slide" Target="slides/slide1.xml"/><Relationship Id="rId19" Type="http://schemas.openxmlformats.org/officeDocument/2006/relationships/slide" Target="slides/slide15.xml"/><Relationship Id="rId43" Type="http://schemas.openxmlformats.org/officeDocument/2006/relationships/slide" Target="slides/slide39.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30" Type="http://schemas.openxmlformats.org/officeDocument/2006/relationships/slide" Target="slides/slide26.xml"/><Relationship Id="rId35" Type="http://schemas.openxmlformats.org/officeDocument/2006/relationships/slide" Target="slides/slide31.xml"/><Relationship Id="rId22" Type="http://schemas.openxmlformats.org/officeDocument/2006/relationships/slide" Target="slides/slide18.xml"/><Relationship Id="rId27" Type="http://schemas.openxmlformats.org/officeDocument/2006/relationships/slide" Target="slides/slide23.xml"/><Relationship Id="rId56" Type="http://schemas.openxmlformats.org/officeDocument/2006/relationships/font" Target="fonts/Lato-italic.fntdata"/><Relationship Id="rId14" Type="http://schemas.openxmlformats.org/officeDocument/2006/relationships/slide" Target="slides/slide10.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46" Type="http://schemas.openxmlformats.org/officeDocument/2006/relationships/slide" Target="slides/slide42.xml"/><Relationship Id="rId33" Type="http://schemas.openxmlformats.org/officeDocument/2006/relationships/slide" Target="slides/slide29.xml"/><Relationship Id="rId38" Type="http://schemas.openxmlformats.org/officeDocument/2006/relationships/slide" Target="slides/slide34.xml"/><Relationship Id="rId25" Type="http://schemas.openxmlformats.org/officeDocument/2006/relationships/slide" Target="slides/slide21.xml"/><Relationship Id="rId12" Type="http://schemas.openxmlformats.org/officeDocument/2006/relationships/slide" Target="slides/slide8.xml"/><Relationship Id="rId17" Type="http://schemas.openxmlformats.org/officeDocument/2006/relationships/slide" Target="slides/slide13.xml"/><Relationship Id="rId59" Type="http://schemas.openxmlformats.org/officeDocument/2006/relationships/customXml" Target="../customXml/item2.xml"/><Relationship Id="rId41" Type="http://schemas.openxmlformats.org/officeDocument/2006/relationships/slide" Target="slides/slide37.xml"/><Relationship Id="rId20" Type="http://schemas.openxmlformats.org/officeDocument/2006/relationships/slide" Target="slides/slide16.xml"/><Relationship Id="rId54" Type="http://schemas.openxmlformats.org/officeDocument/2006/relationships/font" Target="fonts/Lato-regular.fntdata"/><Relationship Id="rId1" Type="http://schemas.openxmlformats.org/officeDocument/2006/relationships/theme" Target="theme/theme1.xml"/><Relationship Id="rId6" Type="http://schemas.openxmlformats.org/officeDocument/2006/relationships/slide" Target="slides/slide2.xml"/><Relationship Id="rId49" Type="http://schemas.openxmlformats.org/officeDocument/2006/relationships/slide" Target="slides/slide45.xml"/><Relationship Id="rId36" Type="http://schemas.openxmlformats.org/officeDocument/2006/relationships/slide" Target="slides/slide32.xml"/><Relationship Id="rId23" Type="http://schemas.openxmlformats.org/officeDocument/2006/relationships/slide" Target="slides/slide19.xml"/><Relationship Id="rId28" Type="http://schemas.openxmlformats.org/officeDocument/2006/relationships/slide" Target="slides/slide24.xml"/><Relationship Id="rId57" Type="http://schemas.openxmlformats.org/officeDocument/2006/relationships/font" Target="fonts/Lato-boldItalic.fntdata"/><Relationship Id="rId15" Type="http://schemas.openxmlformats.org/officeDocument/2006/relationships/slide" Target="slides/slide11.xml"/><Relationship Id="rId44" Type="http://schemas.openxmlformats.org/officeDocument/2006/relationships/slide" Target="slides/slide40.xml"/><Relationship Id="rId31" Type="http://schemas.openxmlformats.org/officeDocument/2006/relationships/slide" Target="slides/slide27.xml"/><Relationship Id="rId52" Type="http://schemas.openxmlformats.org/officeDocument/2006/relationships/slide" Target="slides/slide48.xml"/><Relationship Id="rId10" Type="http://schemas.openxmlformats.org/officeDocument/2006/relationships/slide" Target="slides/slide6.xml"/><Relationship Id="rId6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3c94c5236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73c94c5236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3c94c5236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273c94c5236_0_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3c94c5236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73c94c5236_0_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3c94c5236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73c94c5236_0_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3c94c5236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73c94c5236_0_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73c94c5236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73c94c5236_0_10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3c94c5236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73c94c5236_0_1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3c94c5236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73c94c5236_0_1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3c94c5236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73c94c5236_0_1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73c94c5236_0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73c94c5236_0_1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73c94c5236_0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73c94c5236_0_1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3c94c5236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73c94c5236_0_1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3c94c5236_0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73c94c5236_0_2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3c94c5236_0_2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273c94c5236_0_2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3c94c5236_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73c94c5236_0_2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3c94c5236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73c94c5236_0_2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73c94c5236_0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73c94c5236_0_2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3c94c5236_0_2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73c94c5236_0_2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3a7463e93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273a7463e93_0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3c94c5236_0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73c94c5236_0_3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3c94c5236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273c94c5236_0_3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3c94c5236_0_3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73c94c5236_0_3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3c94c5236_0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73c94c5236_0_3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3c94c5236_0_3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273c94c5236_0_3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3c94c5236_0_3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73c94c5236_0_3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3c94c5236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273c94c5236_0_3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73c94c5236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273c94c5236_0_3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73c94c5236_0_4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273c94c5236_0_4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3c94c5236_0_4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273c94c5236_0_4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3afc3a3a1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273afc3a3a1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73c94c5236_0_4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273c94c5236_0_4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73c94c5236_0_4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273c94c5236_0_4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73c94c5236_0_4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273c94c5236_0_4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73c94c5236_0_4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273c94c5236_0_4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73c94c5236_0_4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273c94c5236_0_4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73c94c5236_0_4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273c94c5236_0_4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73c94c5236_0_5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273c94c5236_0_5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73c94c5236_0_5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273c94c5236_0_5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73c94c5236_0_5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273c94c5236_0_5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3afc3a3a1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273afc3a3a1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3afc3a3a1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73afc3a3a1_0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3afc3a3a1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273afc3a3a1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3c94c523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273c94c5236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3c94c5236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273c94c5236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1"/>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1"/>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1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1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234950" y="1227550"/>
            <a:ext cx="8674100" cy="486844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12"/>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p12"/>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12"/>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12"/>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1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3"/>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13"/>
          <p:cNvSpPr txBox="1"/>
          <p:nvPr>
            <p:ph idx="1" type="body"/>
          </p:nvPr>
        </p:nvSpPr>
        <p:spPr>
          <a:xfrm>
            <a:off x="234950" y="1164920"/>
            <a:ext cx="8674100" cy="493107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4"/>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4"/>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380488" y="2365248"/>
            <a:ext cx="4383024" cy="2127504"/>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Lato"/>
              <a:buNone/>
              <a:defRPr b="1" i="0" sz="4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5"/>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5"/>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5"/>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6"/>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6"/>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6"/>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6"/>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7"/>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7"/>
          <p:cNvSpPr txBox="1"/>
          <p:nvPr>
            <p:ph idx="1" type="body"/>
          </p:nvPr>
        </p:nvSpPr>
        <p:spPr>
          <a:xfrm>
            <a:off x="234950" y="963168"/>
            <a:ext cx="8674100" cy="513283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8"/>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8"/>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8"/>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9"/>
          <p:cNvSpPr txBox="1"/>
          <p:nvPr>
            <p:ph type="title"/>
          </p:nvPr>
        </p:nvSpPr>
        <p:spPr>
          <a:xfrm>
            <a:off x="3511295" y="224917"/>
            <a:ext cx="5397627"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800"/>
              <a:buFont typeface="Lato"/>
              <a:buNone/>
              <a:defRPr b="1" i="0" sz="28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9"/>
          <p:cNvSpPr txBox="1"/>
          <p:nvPr>
            <p:ph idx="1" type="body"/>
          </p:nvPr>
        </p:nvSpPr>
        <p:spPr>
          <a:xfrm>
            <a:off x="3524251" y="1011238"/>
            <a:ext cx="5384672" cy="552926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9"/>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9"/>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0"/>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10"/>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10"/>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10"/>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1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1F3864"/>
                </a:solidFill>
                <a:latin typeface="Lato"/>
                <a:ea typeface="Lato"/>
                <a:cs typeface="Lato"/>
                <a:sym typeface="Lato"/>
              </a:defRPr>
            </a:lvl1pPr>
            <a:lvl2pPr indent="0" lvl="1" marL="0" marR="0" rtl="0" algn="r">
              <a:spcBef>
                <a:spcPts val="0"/>
              </a:spcBef>
              <a:buNone/>
              <a:defRPr b="1" i="0" sz="1200" u="none" cap="none" strike="noStrike">
                <a:solidFill>
                  <a:srgbClr val="1F3864"/>
                </a:solidFill>
                <a:latin typeface="Lato"/>
                <a:ea typeface="Lato"/>
                <a:cs typeface="Lato"/>
                <a:sym typeface="Lato"/>
              </a:defRPr>
            </a:lvl2pPr>
            <a:lvl3pPr indent="0" lvl="2" marL="0" marR="0" rtl="0" algn="r">
              <a:spcBef>
                <a:spcPts val="0"/>
              </a:spcBef>
              <a:buNone/>
              <a:defRPr b="1" i="0" sz="1200" u="none" cap="none" strike="noStrike">
                <a:solidFill>
                  <a:srgbClr val="1F3864"/>
                </a:solidFill>
                <a:latin typeface="Lato"/>
                <a:ea typeface="Lato"/>
                <a:cs typeface="Lato"/>
                <a:sym typeface="Lato"/>
              </a:defRPr>
            </a:lvl3pPr>
            <a:lvl4pPr indent="0" lvl="3" marL="0" marR="0" rtl="0" algn="r">
              <a:spcBef>
                <a:spcPts val="0"/>
              </a:spcBef>
              <a:buNone/>
              <a:defRPr b="1" i="0" sz="1200" u="none" cap="none" strike="noStrike">
                <a:solidFill>
                  <a:srgbClr val="1F3864"/>
                </a:solidFill>
                <a:latin typeface="Lato"/>
                <a:ea typeface="Lato"/>
                <a:cs typeface="Lato"/>
                <a:sym typeface="Lato"/>
              </a:defRPr>
            </a:lvl4pPr>
            <a:lvl5pPr indent="0" lvl="4" marL="0" marR="0" rtl="0" algn="r">
              <a:spcBef>
                <a:spcPts val="0"/>
              </a:spcBef>
              <a:buNone/>
              <a:defRPr b="1" i="0" sz="1200" u="none" cap="none" strike="noStrike">
                <a:solidFill>
                  <a:srgbClr val="1F3864"/>
                </a:solidFill>
                <a:latin typeface="Lato"/>
                <a:ea typeface="Lato"/>
                <a:cs typeface="Lato"/>
                <a:sym typeface="Lato"/>
              </a:defRPr>
            </a:lvl5pPr>
            <a:lvl6pPr indent="0" lvl="5" marL="0" marR="0" rtl="0" algn="r">
              <a:spcBef>
                <a:spcPts val="0"/>
              </a:spcBef>
              <a:buNone/>
              <a:defRPr b="1" i="0" sz="1200" u="none" cap="none" strike="noStrike">
                <a:solidFill>
                  <a:srgbClr val="1F3864"/>
                </a:solidFill>
                <a:latin typeface="Lato"/>
                <a:ea typeface="Lato"/>
                <a:cs typeface="Lato"/>
                <a:sym typeface="Lato"/>
              </a:defRPr>
            </a:lvl6pPr>
            <a:lvl7pPr indent="0" lvl="6" marL="0" marR="0" rtl="0" algn="r">
              <a:spcBef>
                <a:spcPts val="0"/>
              </a:spcBef>
              <a:buNone/>
              <a:defRPr b="1" i="0" sz="1200" u="none" cap="none" strike="noStrike">
                <a:solidFill>
                  <a:srgbClr val="1F3864"/>
                </a:solidFill>
                <a:latin typeface="Lato"/>
                <a:ea typeface="Lato"/>
                <a:cs typeface="Lato"/>
                <a:sym typeface="Lato"/>
              </a:defRPr>
            </a:lvl7pPr>
            <a:lvl8pPr indent="0" lvl="7" marL="0" marR="0" rtl="0" algn="r">
              <a:spcBef>
                <a:spcPts val="0"/>
              </a:spcBef>
              <a:buNone/>
              <a:defRPr b="1" i="0" sz="1200" u="none" cap="none" strike="noStrike">
                <a:solidFill>
                  <a:srgbClr val="1F3864"/>
                </a:solidFill>
                <a:latin typeface="Lato"/>
                <a:ea typeface="Lato"/>
                <a:cs typeface="Lato"/>
                <a:sym typeface="Lato"/>
              </a:defRPr>
            </a:lvl8pPr>
            <a:lvl9pPr indent="0" lvl="8" marL="0" marR="0" rtl="0" algn="r">
              <a:spcBef>
                <a:spcPts val="0"/>
              </a:spcBef>
              <a:buNone/>
              <a:defRPr b="1" i="0" sz="1200" u="none" cap="none" strike="noStrike">
                <a:solidFill>
                  <a:srgbClr val="1F3864"/>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5.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3">
            <a:alphaModFix/>
          </a:blip>
          <a:srcRect b="0" l="0" r="0" t="0"/>
          <a:stretch/>
        </p:blipFill>
        <p:spPr>
          <a:xfrm>
            <a:off x="413012" y="398419"/>
            <a:ext cx="2037225" cy="611594"/>
          </a:xfrm>
          <a:prstGeom prst="rect">
            <a:avLst/>
          </a:prstGeom>
          <a:noFill/>
          <a:ln>
            <a:noFill/>
          </a:ln>
        </p:spPr>
      </p:pic>
      <p:sp>
        <p:nvSpPr>
          <p:cNvPr id="81" name="Google Shape;81;p15"/>
          <p:cNvSpPr txBox="1"/>
          <p:nvPr/>
        </p:nvSpPr>
        <p:spPr>
          <a:xfrm>
            <a:off x="413000" y="2166825"/>
            <a:ext cx="7573800" cy="153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b="1" lang="en-US" sz="5000">
                <a:solidFill>
                  <a:srgbClr val="C00000"/>
                </a:solidFill>
                <a:latin typeface="Calibri"/>
                <a:ea typeface="Calibri"/>
                <a:cs typeface="Calibri"/>
                <a:sym typeface="Calibri"/>
              </a:rPr>
              <a:t>Thiết kế cơ sở dữ liệu quản lý trung tâm tiếng Anh</a:t>
            </a:r>
            <a:endParaRPr b="1" sz="5000">
              <a:solidFill>
                <a:srgbClr val="C00000"/>
              </a:solidFill>
              <a:latin typeface="Calibri"/>
              <a:ea typeface="Calibri"/>
              <a:cs typeface="Calibri"/>
              <a:sym typeface="Calibri"/>
            </a:endParaRPr>
          </a:p>
        </p:txBody>
      </p:sp>
      <p:sp>
        <p:nvSpPr>
          <p:cNvPr id="82" name="Google Shape;82;p15"/>
          <p:cNvSpPr txBox="1"/>
          <p:nvPr/>
        </p:nvSpPr>
        <p:spPr>
          <a:xfrm>
            <a:off x="413012" y="3842472"/>
            <a:ext cx="7342500" cy="84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800"/>
              <a:buFont typeface="Lato"/>
              <a:buNone/>
            </a:pPr>
            <a:r>
              <a:rPr lang="en-US" sz="2800">
                <a:solidFill>
                  <a:srgbClr val="C00000"/>
                </a:solidFill>
                <a:latin typeface="Calibri"/>
                <a:ea typeface="Calibri"/>
                <a:cs typeface="Calibri"/>
                <a:sym typeface="Calibri"/>
              </a:rPr>
              <a:t>Thực hành cơ sở dữ liệu - IT3290</a:t>
            </a:r>
            <a:endParaRPr sz="2800">
              <a:solidFill>
                <a:srgbClr val="C00000"/>
              </a:solidFill>
              <a:latin typeface="Calibri"/>
              <a:ea typeface="Calibri"/>
              <a:cs typeface="Calibri"/>
              <a:sym typeface="Calibri"/>
            </a:endParaRPr>
          </a:p>
          <a:p>
            <a:pPr indent="0" lvl="0" marL="0" marR="0" rtl="0" algn="l">
              <a:lnSpc>
                <a:spcPct val="90000"/>
              </a:lnSpc>
              <a:spcBef>
                <a:spcPts val="0"/>
              </a:spcBef>
              <a:spcAft>
                <a:spcPts val="0"/>
              </a:spcAft>
              <a:buClr>
                <a:srgbClr val="C00000"/>
              </a:buClr>
              <a:buSzPts val="2800"/>
              <a:buFont typeface="Lato"/>
              <a:buNone/>
            </a:pPr>
            <a:r>
              <a:rPr lang="en-US" sz="2800">
                <a:solidFill>
                  <a:srgbClr val="C00000"/>
                </a:solidFill>
                <a:latin typeface="Calibri"/>
                <a:ea typeface="Calibri"/>
                <a:cs typeface="Calibri"/>
                <a:sym typeface="Calibri"/>
              </a:rPr>
              <a:t>Nhóm số 4</a:t>
            </a:r>
            <a:endParaRPr sz="2800">
              <a:solidFill>
                <a:srgbClr val="C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4"/>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nghiệp vụ</a:t>
            </a:r>
            <a:endParaRPr>
              <a:latin typeface="Calibri"/>
              <a:ea typeface="Calibri"/>
              <a:cs typeface="Calibri"/>
              <a:sym typeface="Calibri"/>
            </a:endParaRPr>
          </a:p>
        </p:txBody>
      </p:sp>
      <p:sp>
        <p:nvSpPr>
          <p:cNvPr id="145" name="Google Shape;145;p24"/>
          <p:cNvSpPr txBox="1"/>
          <p:nvPr>
            <p:ph idx="1" type="body"/>
          </p:nvPr>
        </p:nvSpPr>
        <p:spPr>
          <a:xfrm>
            <a:off x="234925" y="1461150"/>
            <a:ext cx="8674200" cy="39357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Calibri"/>
              <a:buChar char="-"/>
            </a:pPr>
            <a:r>
              <a:rPr lang="en-US">
                <a:latin typeface="Calibri"/>
                <a:ea typeface="Calibri"/>
                <a:cs typeface="Calibri"/>
                <a:sym typeface="Calibri"/>
              </a:rPr>
              <a:t>Cuối lộ trình học:</a:t>
            </a:r>
            <a:endParaRPr>
              <a:latin typeface="Calibri"/>
              <a:ea typeface="Calibri"/>
              <a:cs typeface="Calibri"/>
              <a:sym typeface="Calibri"/>
            </a:endParaRPr>
          </a:p>
          <a:p>
            <a:pPr indent="-406400" lvl="0" marL="628650" rtl="0" algn="l">
              <a:spcBef>
                <a:spcPts val="0"/>
              </a:spcBef>
              <a:spcAft>
                <a:spcPts val="0"/>
              </a:spcAft>
              <a:buSzPts val="2800"/>
              <a:buFont typeface="Calibri"/>
              <a:buChar char="+"/>
            </a:pPr>
            <a:r>
              <a:rPr lang="en-US">
                <a:latin typeface="Calibri"/>
                <a:ea typeface="Calibri"/>
                <a:cs typeface="Calibri"/>
                <a:sym typeface="Calibri"/>
              </a:rPr>
              <a:t>Học viên sẽ làm một bài khảo sát + nhận xét để đánh giá giáo viên và trung tâm trên thang 3 điểm:</a:t>
            </a:r>
            <a:endParaRPr>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a:latin typeface="Calibri"/>
                <a:ea typeface="Calibri"/>
                <a:cs typeface="Calibri"/>
                <a:sym typeface="Calibri"/>
              </a:rPr>
              <a:t>Điểm đánh giá trung bình bằng 3 điểm =&gt; giáo viên và trung tâm sẽ được đánh giá “Very Good” với bạn học viên đó</a:t>
            </a:r>
            <a:endParaRPr>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a:latin typeface="Calibri"/>
                <a:ea typeface="Calibri"/>
                <a:cs typeface="Calibri"/>
                <a:sym typeface="Calibri"/>
              </a:rPr>
              <a:t>Điểm đánh giá trung bình hơn 2 điểm =&gt; giáo viên và trung tâm sẽ được đánh giá “Good” với bạn học viên đó</a:t>
            </a:r>
            <a:endParaRPr>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a:latin typeface="Calibri"/>
                <a:ea typeface="Calibri"/>
                <a:cs typeface="Calibri"/>
                <a:sym typeface="Calibri"/>
              </a:rPr>
              <a:t>Điểm đánh giá trung bình nhỏ hơn 2 điểm =&gt; giáo viên và trung tâm sẽ được đánh giá “Bad” với bạn học viên đó</a:t>
            </a:r>
            <a:endParaRPr>
              <a:latin typeface="Calibri"/>
              <a:ea typeface="Calibri"/>
              <a:cs typeface="Calibri"/>
              <a:sym typeface="Calibri"/>
            </a:endParaRPr>
          </a:p>
          <a:p>
            <a:pPr indent="0" lvl="0" marL="628650" rtl="0" algn="l">
              <a:spcBef>
                <a:spcPts val="0"/>
              </a:spcBef>
              <a:spcAft>
                <a:spcPts val="0"/>
              </a:spcAft>
              <a:buNone/>
            </a:pPr>
            <a:r>
              <a:rPr lang="en-US">
                <a:latin typeface="Calibri"/>
                <a:ea typeface="Calibri"/>
                <a:cs typeface="Calibri"/>
                <a:sym typeface="Calibri"/>
              </a:rPr>
              <a:t>=&gt; từ đó làm cơ sở để cải thiện chất lượng dạy và học.</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 name="Google Shape;151;p25"/>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nghiệp vụ</a:t>
            </a:r>
            <a:endParaRPr>
              <a:latin typeface="Calibri"/>
              <a:ea typeface="Calibri"/>
              <a:cs typeface="Calibri"/>
              <a:sym typeface="Calibri"/>
            </a:endParaRPr>
          </a:p>
        </p:txBody>
      </p:sp>
      <p:sp>
        <p:nvSpPr>
          <p:cNvPr id="152" name="Google Shape;152;p25"/>
          <p:cNvSpPr txBox="1"/>
          <p:nvPr>
            <p:ph idx="1" type="body"/>
          </p:nvPr>
        </p:nvSpPr>
        <p:spPr>
          <a:xfrm>
            <a:off x="234900" y="1419450"/>
            <a:ext cx="8674200" cy="40191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Calibri"/>
              <a:buChar char="-"/>
            </a:pPr>
            <a:r>
              <a:rPr lang="en-US">
                <a:latin typeface="Calibri"/>
                <a:ea typeface="Calibri"/>
                <a:cs typeface="Calibri"/>
                <a:sym typeface="Calibri"/>
              </a:rPr>
              <a:t>Cách tổ chức trung tâm:</a:t>
            </a:r>
            <a:endParaRPr>
              <a:latin typeface="Calibri"/>
              <a:ea typeface="Calibri"/>
              <a:cs typeface="Calibri"/>
              <a:sym typeface="Calibri"/>
            </a:endParaRPr>
          </a:p>
          <a:p>
            <a:pPr indent="-406400" lvl="0" marL="800100" rtl="0" algn="l">
              <a:spcBef>
                <a:spcPts val="0"/>
              </a:spcBef>
              <a:spcAft>
                <a:spcPts val="0"/>
              </a:spcAft>
              <a:buSzPts val="2800"/>
              <a:buFont typeface="Calibri"/>
              <a:buChar char="+"/>
            </a:pPr>
            <a:r>
              <a:rPr lang="en-US">
                <a:latin typeface="Calibri"/>
                <a:ea typeface="Calibri"/>
                <a:cs typeface="Calibri"/>
                <a:sym typeface="Calibri"/>
              </a:rPr>
              <a:t>Các lớp mới sẽ được mở vào các tháng 1, 4, 7, và 10 hàng năm (đầu mỗi quý).</a:t>
            </a:r>
            <a:endParaRPr>
              <a:latin typeface="Calibri"/>
              <a:ea typeface="Calibri"/>
              <a:cs typeface="Calibri"/>
              <a:sym typeface="Calibri"/>
            </a:endParaRPr>
          </a:p>
          <a:p>
            <a:pPr indent="-406400" lvl="0" marL="800100" rtl="0" algn="l">
              <a:spcBef>
                <a:spcPts val="0"/>
              </a:spcBef>
              <a:spcAft>
                <a:spcPts val="0"/>
              </a:spcAft>
              <a:buSzPts val="2800"/>
              <a:buFont typeface="Calibri"/>
              <a:buChar char="+"/>
            </a:pPr>
            <a:r>
              <a:rPr lang="en-US">
                <a:latin typeface="Calibri"/>
                <a:ea typeface="Calibri"/>
                <a:cs typeface="Calibri"/>
                <a:sym typeface="Calibri"/>
              </a:rPr>
              <a:t>Mỗi lớp học 2 buổi/tuần, với giới hạn 20 học viên mỗi lớp.</a:t>
            </a:r>
            <a:endParaRPr>
              <a:latin typeface="Calibri"/>
              <a:ea typeface="Calibri"/>
              <a:cs typeface="Calibri"/>
              <a:sym typeface="Calibri"/>
            </a:endParaRPr>
          </a:p>
          <a:p>
            <a:pPr indent="-406400" lvl="0" marL="800100" rtl="0" algn="l">
              <a:spcBef>
                <a:spcPts val="0"/>
              </a:spcBef>
              <a:spcAft>
                <a:spcPts val="0"/>
              </a:spcAft>
              <a:buSzPts val="2800"/>
              <a:buFont typeface="Calibri"/>
              <a:buChar char="+"/>
            </a:pPr>
            <a:r>
              <a:rPr lang="en-US">
                <a:latin typeface="Calibri"/>
                <a:ea typeface="Calibri"/>
                <a:cs typeface="Calibri"/>
                <a:sym typeface="Calibri"/>
              </a:rPr>
              <a:t>Mỗi khóa học nhỏ sẽ kéo dài 3 tháng (20 buổi).</a:t>
            </a:r>
            <a:endParaRPr>
              <a:latin typeface="Calibri"/>
              <a:ea typeface="Calibri"/>
              <a:cs typeface="Calibri"/>
              <a:sym typeface="Calibri"/>
            </a:endParaRPr>
          </a:p>
          <a:p>
            <a:pPr indent="-406400" lvl="0" marL="800100" rtl="0" algn="l">
              <a:spcBef>
                <a:spcPts val="0"/>
              </a:spcBef>
              <a:spcAft>
                <a:spcPts val="0"/>
              </a:spcAft>
              <a:buSzPts val="2800"/>
              <a:buFont typeface="Calibri"/>
              <a:buChar char="+"/>
            </a:pPr>
            <a:r>
              <a:rPr lang="en-US">
                <a:latin typeface="Calibri"/>
                <a:ea typeface="Calibri"/>
                <a:cs typeface="Calibri"/>
                <a:sym typeface="Calibri"/>
              </a:rPr>
              <a:t>Tất cả các lớp đều có lộ trình học lên đến band 6.5 IELTS.</a:t>
            </a:r>
            <a:endParaRPr>
              <a:latin typeface="Calibri"/>
              <a:ea typeface="Calibri"/>
              <a:cs typeface="Calibri"/>
              <a:sym typeface="Calibri"/>
            </a:endParaRPr>
          </a:p>
          <a:p>
            <a:pPr indent="-406400" lvl="0" marL="800100" rtl="0" algn="l">
              <a:spcBef>
                <a:spcPts val="0"/>
              </a:spcBef>
              <a:spcAft>
                <a:spcPts val="0"/>
              </a:spcAft>
              <a:buSzPts val="2800"/>
              <a:buFont typeface="Calibri"/>
              <a:buChar char="+"/>
            </a:pPr>
            <a:r>
              <a:rPr lang="en-US">
                <a:latin typeface="Calibri"/>
                <a:ea typeface="Calibri"/>
                <a:cs typeface="Calibri"/>
                <a:sym typeface="Calibri"/>
              </a:rPr>
              <a:t>Học viên có thể hoàn thành lộ trình học hoặc dừng học bất cứ lúc nào theo lộ trình cá nhân đã đăng ký.</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 name="Google Shape;158;p2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nghiệp vụ</a:t>
            </a:r>
            <a:endParaRPr>
              <a:latin typeface="Calibri"/>
              <a:ea typeface="Calibri"/>
              <a:cs typeface="Calibri"/>
              <a:sym typeface="Calibri"/>
            </a:endParaRPr>
          </a:p>
        </p:txBody>
      </p:sp>
      <p:sp>
        <p:nvSpPr>
          <p:cNvPr id="159" name="Google Shape;159;p26"/>
          <p:cNvSpPr txBox="1"/>
          <p:nvPr>
            <p:ph idx="1" type="body"/>
          </p:nvPr>
        </p:nvSpPr>
        <p:spPr>
          <a:xfrm>
            <a:off x="234925" y="994800"/>
            <a:ext cx="8674200" cy="48684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Calibri"/>
              <a:buChar char="-"/>
            </a:pPr>
            <a:r>
              <a:rPr lang="en-US">
                <a:latin typeface="Calibri"/>
                <a:ea typeface="Calibri"/>
                <a:cs typeface="Calibri"/>
                <a:sym typeface="Calibri"/>
              </a:rPr>
              <a:t>Đối với giáo viên:</a:t>
            </a:r>
            <a:endParaRPr>
              <a:latin typeface="Calibri"/>
              <a:ea typeface="Calibri"/>
              <a:cs typeface="Calibri"/>
              <a:sym typeface="Calibri"/>
            </a:endParaRPr>
          </a:p>
          <a:p>
            <a:pPr indent="-406400" lvl="0" marL="857250" rtl="0" algn="l">
              <a:spcBef>
                <a:spcPts val="0"/>
              </a:spcBef>
              <a:spcAft>
                <a:spcPts val="0"/>
              </a:spcAft>
              <a:buSzPts val="2800"/>
              <a:buFont typeface="Calibri"/>
              <a:buChar char="+"/>
            </a:pPr>
            <a:r>
              <a:rPr lang="en-US">
                <a:latin typeface="Calibri"/>
                <a:ea typeface="Calibri"/>
                <a:cs typeface="Calibri"/>
                <a:sym typeface="Calibri"/>
              </a:rPr>
              <a:t>Có trách nhiệm: </a:t>
            </a:r>
            <a:endParaRPr>
              <a:latin typeface="Calibri"/>
              <a:ea typeface="Calibri"/>
              <a:cs typeface="Calibri"/>
              <a:sym typeface="Calibri"/>
            </a:endParaRPr>
          </a:p>
          <a:p>
            <a:pPr indent="-381000" lvl="1" marL="1200150" rtl="0" algn="l">
              <a:spcBef>
                <a:spcPts val="0"/>
              </a:spcBef>
              <a:spcAft>
                <a:spcPts val="0"/>
              </a:spcAft>
              <a:buSzPts val="2400"/>
              <a:buFont typeface="Calibri"/>
              <a:buChar char="+"/>
            </a:pPr>
            <a:r>
              <a:rPr lang="en-US">
                <a:latin typeface="Calibri"/>
                <a:ea typeface="Calibri"/>
                <a:cs typeface="Calibri"/>
                <a:sym typeface="Calibri"/>
              </a:rPr>
              <a:t>Giảng dạy các lớp được phân công</a:t>
            </a:r>
            <a:endParaRPr>
              <a:latin typeface="Calibri"/>
              <a:ea typeface="Calibri"/>
              <a:cs typeface="Calibri"/>
              <a:sym typeface="Calibri"/>
            </a:endParaRPr>
          </a:p>
          <a:p>
            <a:pPr indent="-381000" lvl="1" marL="1200150" rtl="0" algn="l">
              <a:spcBef>
                <a:spcPts val="0"/>
              </a:spcBef>
              <a:spcAft>
                <a:spcPts val="0"/>
              </a:spcAft>
              <a:buSzPts val="2400"/>
              <a:buFont typeface="Calibri"/>
              <a:buChar char="+"/>
            </a:pPr>
            <a:r>
              <a:rPr lang="en-US">
                <a:latin typeface="Calibri"/>
                <a:ea typeface="Calibri"/>
                <a:cs typeface="Calibri"/>
                <a:sym typeface="Calibri"/>
              </a:rPr>
              <a:t>Chấm điểm bài test đầu vào</a:t>
            </a:r>
            <a:endParaRPr>
              <a:latin typeface="Calibri"/>
              <a:ea typeface="Calibri"/>
              <a:cs typeface="Calibri"/>
              <a:sym typeface="Calibri"/>
            </a:endParaRPr>
          </a:p>
          <a:p>
            <a:pPr indent="-381000" lvl="1" marL="1200150" rtl="0" algn="l">
              <a:spcBef>
                <a:spcPts val="0"/>
              </a:spcBef>
              <a:spcAft>
                <a:spcPts val="0"/>
              </a:spcAft>
              <a:buSzPts val="2400"/>
              <a:buFont typeface="Calibri"/>
              <a:buChar char="+"/>
            </a:pPr>
            <a:r>
              <a:rPr lang="en-US">
                <a:latin typeface="Calibri"/>
                <a:ea typeface="Calibri"/>
                <a:cs typeface="Calibri"/>
                <a:sym typeface="Calibri"/>
              </a:rPr>
              <a:t>Chấm điểm hai bài test Midterm và bài test Final-term.</a:t>
            </a:r>
            <a:endParaRPr>
              <a:latin typeface="Calibri"/>
              <a:ea typeface="Calibri"/>
              <a:cs typeface="Calibri"/>
              <a:sym typeface="Calibri"/>
            </a:endParaRPr>
          </a:p>
          <a:p>
            <a:pPr indent="-381000" lvl="1" marL="1200150" rtl="0" algn="l">
              <a:spcBef>
                <a:spcPts val="0"/>
              </a:spcBef>
              <a:spcAft>
                <a:spcPts val="0"/>
              </a:spcAft>
              <a:buSzPts val="2400"/>
              <a:buFont typeface="Calibri"/>
              <a:buChar char="+"/>
            </a:pPr>
            <a:r>
              <a:rPr lang="en-US">
                <a:latin typeface="Calibri"/>
                <a:ea typeface="Calibri"/>
                <a:cs typeface="Calibri"/>
                <a:sym typeface="Calibri"/>
              </a:rPr>
              <a:t>Cập nhật điểm của học viên lớp mình lên hệ thống.</a:t>
            </a:r>
            <a:endParaRPr>
              <a:latin typeface="Calibri"/>
              <a:ea typeface="Calibri"/>
              <a:cs typeface="Calibri"/>
              <a:sym typeface="Calibri"/>
            </a:endParaRPr>
          </a:p>
          <a:p>
            <a:pPr indent="-406400" lvl="0" marL="857250" rtl="0" algn="l">
              <a:spcBef>
                <a:spcPts val="0"/>
              </a:spcBef>
              <a:spcAft>
                <a:spcPts val="0"/>
              </a:spcAft>
              <a:buSzPts val="2800"/>
              <a:buFont typeface="Calibri"/>
              <a:buChar char="+"/>
            </a:pPr>
            <a:r>
              <a:rPr lang="en-US">
                <a:latin typeface="Calibri"/>
                <a:ea typeface="Calibri"/>
                <a:cs typeface="Calibri"/>
                <a:sym typeface="Calibri"/>
              </a:rPr>
              <a:t>Lương:</a:t>
            </a:r>
            <a:endParaRPr>
              <a:latin typeface="Calibri"/>
              <a:ea typeface="Calibri"/>
              <a:cs typeface="Calibri"/>
              <a:sym typeface="Calibri"/>
            </a:endParaRPr>
          </a:p>
          <a:p>
            <a:pPr indent="-381000" lvl="1" marL="1200150" rtl="0" algn="l">
              <a:spcBef>
                <a:spcPts val="0"/>
              </a:spcBef>
              <a:spcAft>
                <a:spcPts val="0"/>
              </a:spcAft>
              <a:buSzPts val="2400"/>
              <a:buFont typeface="Calibri"/>
              <a:buChar char="+"/>
            </a:pPr>
            <a:r>
              <a:rPr lang="en-US">
                <a:latin typeface="Calibri"/>
                <a:ea typeface="Calibri"/>
                <a:cs typeface="Calibri"/>
                <a:sym typeface="Calibri"/>
              </a:rPr>
              <a:t>Tiền lương tháng = 30% số tiền thu được từ các lớp giáo viên dạy trong tháng + 5$ * số bài test đầu vào giáo viên chấm trong tháng.</a:t>
            </a:r>
            <a:endParaRPr>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a:latin typeface="Calibri"/>
                <a:ea typeface="Calibri"/>
                <a:cs typeface="Calibri"/>
                <a:sym typeface="Calibri"/>
              </a:rPr>
              <a:t>Cuối mỗi quý, năm sẽ có thống kê doanh thu của cả trung tâm =&gt; đưa ra các chiến lược marketing tốt hơn trong tương lai.</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 name="Google Shape;165;p27"/>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Sơ đồ thực thể - liên kết</a:t>
            </a:r>
            <a:endParaRPr>
              <a:latin typeface="Calibri"/>
              <a:ea typeface="Calibri"/>
              <a:cs typeface="Calibri"/>
              <a:sym typeface="Calibri"/>
            </a:endParaRPr>
          </a:p>
        </p:txBody>
      </p:sp>
      <p:pic>
        <p:nvPicPr>
          <p:cNvPr id="166" name="Google Shape;166;p27"/>
          <p:cNvPicPr preferRelativeResize="0"/>
          <p:nvPr/>
        </p:nvPicPr>
        <p:blipFill>
          <a:blip r:embed="rId3">
            <a:alphaModFix/>
          </a:blip>
          <a:stretch>
            <a:fillRect/>
          </a:stretch>
        </p:blipFill>
        <p:spPr>
          <a:xfrm>
            <a:off x="868100" y="1142275"/>
            <a:ext cx="7407800" cy="5135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8"/>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Danh sách các bảng</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pic>
        <p:nvPicPr>
          <p:cNvPr id="173" name="Google Shape;173;p28"/>
          <p:cNvPicPr preferRelativeResize="0"/>
          <p:nvPr/>
        </p:nvPicPr>
        <p:blipFill>
          <a:blip r:embed="rId3">
            <a:alphaModFix/>
          </a:blip>
          <a:stretch>
            <a:fillRect/>
          </a:stretch>
        </p:blipFill>
        <p:spPr>
          <a:xfrm>
            <a:off x="0" y="1486562"/>
            <a:ext cx="9144001" cy="4328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Mô tả các bảng và các quan hệ của chúng</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180" name="Google Shape;180;p29"/>
          <p:cNvSpPr txBox="1"/>
          <p:nvPr>
            <p:ph idx="1" type="body"/>
          </p:nvPr>
        </p:nvSpPr>
        <p:spPr>
          <a:xfrm>
            <a:off x="234950" y="963168"/>
            <a:ext cx="8674100" cy="5132832"/>
          </a:xfrm>
          <a:prstGeom prst="rect">
            <a:avLst/>
          </a:prstGeom>
          <a:noFill/>
          <a:ln>
            <a:noFill/>
          </a:ln>
        </p:spPr>
        <p:txBody>
          <a:bodyPr anchorCtr="0" anchor="t" bIns="45700" lIns="91425" spcFirstLastPara="1" rIns="91425" wrap="square" tIns="45700">
            <a:noAutofit/>
          </a:bodyPr>
          <a:lstStyle/>
          <a:p>
            <a:pPr indent="0" lvl="0" marL="171450" rtl="0" algn="l">
              <a:lnSpc>
                <a:spcPct val="115000"/>
              </a:lnSpc>
              <a:spcBef>
                <a:spcPts val="0"/>
              </a:spcBef>
              <a:spcAft>
                <a:spcPts val="0"/>
              </a:spcAft>
              <a:buClr>
                <a:schemeClr val="dk1"/>
              </a:buClr>
              <a:buSzPts val="1100"/>
              <a:buFont typeface="Arial"/>
              <a:buNone/>
            </a:pPr>
            <a:r>
              <a:rPr lang="en-US" sz="2000">
                <a:latin typeface="Calibri"/>
                <a:ea typeface="Calibri"/>
                <a:cs typeface="Calibri"/>
                <a:sym typeface="Calibri"/>
              </a:rPr>
              <a:t>Cơ sở dữ liệu gồm 8 bảng: Counselor, Student, Tutor, Entrance_Test, Class, Student_status_at_class, lesson, course.</a:t>
            </a:r>
            <a:endParaRPr sz="2000">
              <a:latin typeface="Calibri"/>
              <a:ea typeface="Calibri"/>
              <a:cs typeface="Calibri"/>
              <a:sym typeface="Calibri"/>
            </a:endParaRPr>
          </a:p>
          <a:p>
            <a:pPr indent="-139700" lvl="0" marL="400050" rtl="0" algn="l">
              <a:lnSpc>
                <a:spcPct val="115000"/>
              </a:lnSpc>
              <a:spcBef>
                <a:spcPts val="0"/>
              </a:spcBef>
              <a:spcAft>
                <a:spcPts val="0"/>
              </a:spcAft>
              <a:buSzPts val="2200"/>
              <a:buFont typeface="Calibri"/>
              <a:buChar char="-"/>
            </a:pPr>
            <a:r>
              <a:rPr lang="en-US" sz="2200">
                <a:latin typeface="Calibri"/>
                <a:ea typeface="Calibri"/>
                <a:cs typeface="Calibri"/>
                <a:sym typeface="Calibri"/>
              </a:rPr>
              <a:t> Bảng Tutor: </a:t>
            </a:r>
            <a:r>
              <a:rPr lang="en-US" sz="2200" u="sng">
                <a:latin typeface="Calibri"/>
                <a:ea typeface="Calibri"/>
                <a:cs typeface="Calibri"/>
                <a:sym typeface="Calibri"/>
              </a:rPr>
              <a:t>tutorid</a:t>
            </a:r>
            <a:endParaRPr sz="2200" u="sng">
              <a:latin typeface="Calibri"/>
              <a:ea typeface="Calibri"/>
              <a:cs typeface="Calibri"/>
              <a:sym typeface="Calibri"/>
            </a:endParaRPr>
          </a:p>
          <a:p>
            <a:pPr indent="-139700" lvl="0" marL="400050" rtl="0" algn="l">
              <a:lnSpc>
                <a:spcPct val="115000"/>
              </a:lnSpc>
              <a:spcBef>
                <a:spcPts val="0"/>
              </a:spcBef>
              <a:spcAft>
                <a:spcPts val="0"/>
              </a:spcAft>
              <a:buSzPts val="2200"/>
              <a:buFont typeface="Calibri"/>
              <a:buChar char="-"/>
            </a:pPr>
            <a:r>
              <a:rPr lang="en-US" sz="2200">
                <a:latin typeface="Calibri"/>
                <a:ea typeface="Calibri"/>
                <a:cs typeface="Calibri"/>
                <a:sym typeface="Calibri"/>
              </a:rPr>
              <a:t> Bảng Lesson: </a:t>
            </a:r>
            <a:r>
              <a:rPr lang="en-US" sz="2200" u="sng">
                <a:latin typeface="Calibri"/>
                <a:ea typeface="Calibri"/>
                <a:cs typeface="Calibri"/>
                <a:sym typeface="Calibri"/>
              </a:rPr>
              <a:t>lessonid</a:t>
            </a:r>
            <a:r>
              <a:rPr lang="en-US" sz="2200">
                <a:latin typeface="Calibri"/>
                <a:ea typeface="Calibri"/>
                <a:cs typeface="Calibri"/>
                <a:sym typeface="Calibri"/>
              </a:rPr>
              <a:t>, </a:t>
            </a:r>
            <a:r>
              <a:rPr i="1" lang="en-US" sz="2200">
                <a:latin typeface="Calibri"/>
                <a:ea typeface="Calibri"/>
                <a:cs typeface="Calibri"/>
                <a:sym typeface="Calibri"/>
              </a:rPr>
              <a:t>courseid</a:t>
            </a:r>
            <a:endParaRPr i="1" sz="2200">
              <a:latin typeface="Calibri"/>
              <a:ea typeface="Calibri"/>
              <a:cs typeface="Calibri"/>
              <a:sym typeface="Calibri"/>
            </a:endParaRPr>
          </a:p>
          <a:p>
            <a:pPr indent="-139700" lvl="0" marL="400050" rtl="0" algn="l">
              <a:lnSpc>
                <a:spcPct val="115000"/>
              </a:lnSpc>
              <a:spcBef>
                <a:spcPts val="0"/>
              </a:spcBef>
              <a:spcAft>
                <a:spcPts val="0"/>
              </a:spcAft>
              <a:buSzPts val="2200"/>
              <a:buFont typeface="Calibri"/>
              <a:buChar char="-"/>
            </a:pPr>
            <a:r>
              <a:rPr i="1" lang="en-US" sz="2200">
                <a:latin typeface="Calibri"/>
                <a:ea typeface="Calibri"/>
                <a:cs typeface="Calibri"/>
                <a:sym typeface="Calibri"/>
              </a:rPr>
              <a:t> </a:t>
            </a:r>
            <a:r>
              <a:rPr lang="en-US" sz="2200">
                <a:latin typeface="Calibri"/>
                <a:ea typeface="Calibri"/>
                <a:cs typeface="Calibri"/>
                <a:sym typeface="Calibri"/>
              </a:rPr>
              <a:t>Bảng Course: </a:t>
            </a:r>
            <a:r>
              <a:rPr lang="en-US" sz="2200" u="sng">
                <a:latin typeface="Calibri"/>
                <a:ea typeface="Calibri"/>
                <a:cs typeface="Calibri"/>
                <a:sym typeface="Calibri"/>
              </a:rPr>
              <a:t>courseid</a:t>
            </a:r>
            <a:endParaRPr sz="2200" u="sng">
              <a:latin typeface="Calibri"/>
              <a:ea typeface="Calibri"/>
              <a:cs typeface="Calibri"/>
              <a:sym typeface="Calibri"/>
            </a:endParaRPr>
          </a:p>
          <a:p>
            <a:pPr indent="-139700" lvl="0" marL="400050" rtl="0" algn="l">
              <a:lnSpc>
                <a:spcPct val="115000"/>
              </a:lnSpc>
              <a:spcBef>
                <a:spcPts val="0"/>
              </a:spcBef>
              <a:spcAft>
                <a:spcPts val="0"/>
              </a:spcAft>
              <a:buSzPts val="2200"/>
              <a:buFont typeface="Calibri"/>
              <a:buChar char="-"/>
            </a:pPr>
            <a:r>
              <a:rPr lang="en-US" sz="2200">
                <a:latin typeface="Calibri"/>
                <a:ea typeface="Calibri"/>
                <a:cs typeface="Calibri"/>
                <a:sym typeface="Calibri"/>
              </a:rPr>
              <a:t> Bảng Class: </a:t>
            </a:r>
            <a:r>
              <a:rPr lang="en-US" sz="2200" u="sng">
                <a:latin typeface="Calibri"/>
                <a:ea typeface="Calibri"/>
                <a:cs typeface="Calibri"/>
                <a:sym typeface="Calibri"/>
              </a:rPr>
              <a:t>classid</a:t>
            </a:r>
            <a:r>
              <a:rPr lang="en-US" sz="2200">
                <a:latin typeface="Calibri"/>
                <a:ea typeface="Calibri"/>
                <a:cs typeface="Calibri"/>
                <a:sym typeface="Calibri"/>
              </a:rPr>
              <a:t>, </a:t>
            </a:r>
            <a:r>
              <a:rPr i="1" lang="en-US" sz="2200">
                <a:latin typeface="Calibri"/>
                <a:ea typeface="Calibri"/>
                <a:cs typeface="Calibri"/>
                <a:sym typeface="Calibri"/>
              </a:rPr>
              <a:t>tutorid</a:t>
            </a:r>
            <a:r>
              <a:rPr lang="en-US" sz="2200">
                <a:latin typeface="Calibri"/>
                <a:ea typeface="Calibri"/>
                <a:cs typeface="Calibri"/>
                <a:sym typeface="Calibri"/>
              </a:rPr>
              <a:t>, </a:t>
            </a:r>
            <a:r>
              <a:rPr i="1" lang="en-US" sz="2200">
                <a:latin typeface="Calibri"/>
                <a:ea typeface="Calibri"/>
                <a:cs typeface="Calibri"/>
                <a:sym typeface="Calibri"/>
              </a:rPr>
              <a:t>courseid</a:t>
            </a:r>
            <a:r>
              <a:rPr lang="en-US" sz="2200">
                <a:latin typeface="Calibri"/>
                <a:ea typeface="Calibri"/>
                <a:cs typeface="Calibri"/>
                <a:sym typeface="Calibri"/>
              </a:rPr>
              <a:t>(chú thích: </a:t>
            </a:r>
            <a:r>
              <a:rPr i="1" lang="en-US" sz="2200">
                <a:latin typeface="Calibri"/>
                <a:ea typeface="Calibri"/>
                <a:cs typeface="Calibri"/>
                <a:sym typeface="Calibri"/>
              </a:rPr>
              <a:t>courseid </a:t>
            </a:r>
            <a:r>
              <a:rPr lang="en-US" sz="2200">
                <a:latin typeface="Calibri"/>
                <a:ea typeface="Calibri"/>
                <a:cs typeface="Calibri"/>
                <a:sym typeface="Calibri"/>
              </a:rPr>
              <a:t>chỉ để mục đích lưu 20 buổi đầu của lớp học đó chứ KHÔNG lưu toàn bộ lesson mà lớp đó sẽ học)</a:t>
            </a:r>
            <a:endParaRPr sz="2200">
              <a:latin typeface="Calibri"/>
              <a:ea typeface="Calibri"/>
              <a:cs typeface="Calibri"/>
              <a:sym typeface="Calibri"/>
            </a:endParaRPr>
          </a:p>
          <a:p>
            <a:pPr indent="-139700" lvl="0" marL="400050" rtl="0" algn="l">
              <a:lnSpc>
                <a:spcPct val="115000"/>
              </a:lnSpc>
              <a:spcBef>
                <a:spcPts val="0"/>
              </a:spcBef>
              <a:spcAft>
                <a:spcPts val="0"/>
              </a:spcAft>
              <a:buSzPts val="2200"/>
              <a:buFont typeface="Calibri"/>
              <a:buChar char="-"/>
            </a:pPr>
            <a:r>
              <a:rPr lang="en-US" sz="2200">
                <a:latin typeface="Calibri"/>
                <a:ea typeface="Calibri"/>
                <a:cs typeface="Calibri"/>
                <a:sym typeface="Calibri"/>
              </a:rPr>
              <a:t> Bảng Entrance_test: </a:t>
            </a:r>
            <a:r>
              <a:rPr lang="en-US" sz="2200" u="sng">
                <a:latin typeface="Calibri"/>
                <a:ea typeface="Calibri"/>
                <a:cs typeface="Calibri"/>
                <a:sym typeface="Calibri"/>
              </a:rPr>
              <a:t>testid</a:t>
            </a:r>
            <a:r>
              <a:rPr lang="en-US" sz="2200">
                <a:latin typeface="Calibri"/>
                <a:ea typeface="Calibri"/>
                <a:cs typeface="Calibri"/>
                <a:sym typeface="Calibri"/>
              </a:rPr>
              <a:t>, </a:t>
            </a:r>
            <a:r>
              <a:rPr i="1" lang="en-US" sz="2200">
                <a:latin typeface="Calibri"/>
                <a:ea typeface="Calibri"/>
                <a:cs typeface="Calibri"/>
                <a:sym typeface="Calibri"/>
              </a:rPr>
              <a:t>tutorid</a:t>
            </a:r>
            <a:r>
              <a:rPr lang="en-US" sz="2200">
                <a:latin typeface="Calibri"/>
                <a:ea typeface="Calibri"/>
                <a:cs typeface="Calibri"/>
                <a:sym typeface="Calibri"/>
              </a:rPr>
              <a:t>, </a:t>
            </a:r>
            <a:r>
              <a:rPr i="1" lang="en-US" sz="2200">
                <a:latin typeface="Calibri"/>
                <a:ea typeface="Calibri"/>
                <a:cs typeface="Calibri"/>
                <a:sym typeface="Calibri"/>
              </a:rPr>
              <a:t>studentid</a:t>
            </a:r>
            <a:endParaRPr i="1" sz="2200">
              <a:latin typeface="Calibri"/>
              <a:ea typeface="Calibri"/>
              <a:cs typeface="Calibri"/>
              <a:sym typeface="Calibri"/>
            </a:endParaRPr>
          </a:p>
          <a:p>
            <a:pPr indent="-139700" lvl="0" marL="400050" rtl="0" algn="l">
              <a:lnSpc>
                <a:spcPct val="115000"/>
              </a:lnSpc>
              <a:spcBef>
                <a:spcPts val="0"/>
              </a:spcBef>
              <a:spcAft>
                <a:spcPts val="0"/>
              </a:spcAft>
              <a:buSzPts val="2200"/>
              <a:buFont typeface="Calibri"/>
              <a:buChar char="-"/>
            </a:pPr>
            <a:r>
              <a:rPr i="1" lang="en-US" sz="2200">
                <a:latin typeface="Calibri"/>
                <a:ea typeface="Calibri"/>
                <a:cs typeface="Calibri"/>
                <a:sym typeface="Calibri"/>
              </a:rPr>
              <a:t> </a:t>
            </a:r>
            <a:r>
              <a:rPr lang="en-US" sz="2200">
                <a:latin typeface="Calibri"/>
                <a:ea typeface="Calibri"/>
                <a:cs typeface="Calibri"/>
                <a:sym typeface="Calibri"/>
              </a:rPr>
              <a:t>Bảng Student_status_at_class: </a:t>
            </a:r>
            <a:r>
              <a:rPr lang="en-US" sz="2200" u="sng">
                <a:latin typeface="Calibri"/>
                <a:ea typeface="Calibri"/>
                <a:cs typeface="Calibri"/>
                <a:sym typeface="Calibri"/>
              </a:rPr>
              <a:t>studentstatusid</a:t>
            </a:r>
            <a:r>
              <a:rPr lang="en-US" sz="2200">
                <a:latin typeface="Calibri"/>
                <a:ea typeface="Calibri"/>
                <a:cs typeface="Calibri"/>
                <a:sym typeface="Calibri"/>
              </a:rPr>
              <a:t>, </a:t>
            </a:r>
            <a:r>
              <a:rPr i="1" lang="en-US" sz="2200">
                <a:latin typeface="Calibri"/>
                <a:ea typeface="Calibri"/>
                <a:cs typeface="Calibri"/>
                <a:sym typeface="Calibri"/>
              </a:rPr>
              <a:t>studentid</a:t>
            </a:r>
            <a:r>
              <a:rPr lang="en-US" sz="2200">
                <a:latin typeface="Calibri"/>
                <a:ea typeface="Calibri"/>
                <a:cs typeface="Calibri"/>
                <a:sym typeface="Calibri"/>
              </a:rPr>
              <a:t>, </a:t>
            </a:r>
            <a:r>
              <a:rPr i="1" lang="en-US" sz="2200">
                <a:latin typeface="Calibri"/>
                <a:ea typeface="Calibri"/>
                <a:cs typeface="Calibri"/>
                <a:sym typeface="Calibri"/>
              </a:rPr>
              <a:t>classid</a:t>
            </a:r>
            <a:endParaRPr i="1" sz="2200">
              <a:latin typeface="Calibri"/>
              <a:ea typeface="Calibri"/>
              <a:cs typeface="Calibri"/>
              <a:sym typeface="Calibri"/>
            </a:endParaRPr>
          </a:p>
          <a:p>
            <a:pPr indent="-139700" lvl="0" marL="400050" rtl="0" algn="l">
              <a:lnSpc>
                <a:spcPct val="115000"/>
              </a:lnSpc>
              <a:spcBef>
                <a:spcPts val="0"/>
              </a:spcBef>
              <a:spcAft>
                <a:spcPts val="0"/>
              </a:spcAft>
              <a:buSzPts val="2200"/>
              <a:buFont typeface="Calibri"/>
              <a:buChar char="-"/>
            </a:pPr>
            <a:r>
              <a:rPr i="1" lang="en-US" sz="2200">
                <a:latin typeface="Calibri"/>
                <a:ea typeface="Calibri"/>
                <a:cs typeface="Calibri"/>
                <a:sym typeface="Calibri"/>
              </a:rPr>
              <a:t> </a:t>
            </a:r>
            <a:r>
              <a:rPr lang="en-US" sz="2200">
                <a:latin typeface="Calibri"/>
                <a:ea typeface="Calibri"/>
                <a:cs typeface="Calibri"/>
                <a:sym typeface="Calibri"/>
              </a:rPr>
              <a:t>Bảng student: </a:t>
            </a:r>
            <a:r>
              <a:rPr lang="en-US" sz="2200" u="sng">
                <a:latin typeface="Calibri"/>
                <a:ea typeface="Calibri"/>
                <a:cs typeface="Calibri"/>
                <a:sym typeface="Calibri"/>
              </a:rPr>
              <a:t>studentid</a:t>
            </a:r>
            <a:r>
              <a:rPr lang="en-US" sz="2200">
                <a:latin typeface="Calibri"/>
                <a:ea typeface="Calibri"/>
                <a:cs typeface="Calibri"/>
                <a:sym typeface="Calibri"/>
              </a:rPr>
              <a:t>, </a:t>
            </a:r>
            <a:r>
              <a:rPr i="1" lang="en-US" sz="2200">
                <a:latin typeface="Calibri"/>
                <a:ea typeface="Calibri"/>
                <a:cs typeface="Calibri"/>
                <a:sym typeface="Calibri"/>
              </a:rPr>
              <a:t>counselorid</a:t>
            </a:r>
            <a:endParaRPr i="1" sz="2200">
              <a:latin typeface="Calibri"/>
              <a:ea typeface="Calibri"/>
              <a:cs typeface="Calibri"/>
              <a:sym typeface="Calibri"/>
            </a:endParaRPr>
          </a:p>
          <a:p>
            <a:pPr indent="-139700" lvl="0" marL="400050" rtl="0" algn="l">
              <a:lnSpc>
                <a:spcPct val="115000"/>
              </a:lnSpc>
              <a:spcBef>
                <a:spcPts val="0"/>
              </a:spcBef>
              <a:spcAft>
                <a:spcPts val="0"/>
              </a:spcAft>
              <a:buSzPts val="2200"/>
              <a:buFont typeface="Calibri"/>
              <a:buChar char="-"/>
            </a:pPr>
            <a:r>
              <a:rPr i="1" lang="en-US" sz="2200">
                <a:latin typeface="Calibri"/>
                <a:ea typeface="Calibri"/>
                <a:cs typeface="Calibri"/>
                <a:sym typeface="Calibri"/>
              </a:rPr>
              <a:t> </a:t>
            </a:r>
            <a:r>
              <a:rPr lang="en-US" sz="2200">
                <a:latin typeface="Calibri"/>
                <a:ea typeface="Calibri"/>
                <a:cs typeface="Calibri"/>
                <a:sym typeface="Calibri"/>
              </a:rPr>
              <a:t>Bảng counselor: </a:t>
            </a:r>
            <a:r>
              <a:rPr lang="en-US" sz="2200" u="sng">
                <a:latin typeface="Calibri"/>
                <a:ea typeface="Calibri"/>
                <a:cs typeface="Calibri"/>
                <a:sym typeface="Calibri"/>
              </a:rPr>
              <a:t>counselorid</a:t>
            </a:r>
            <a:endParaRPr sz="22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3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liên kết giữa các bảng</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187" name="Google Shape;187;p30"/>
          <p:cNvSpPr txBox="1"/>
          <p:nvPr>
            <p:ph idx="1" type="body"/>
          </p:nvPr>
        </p:nvSpPr>
        <p:spPr>
          <a:xfrm>
            <a:off x="234925" y="1423948"/>
            <a:ext cx="8674200" cy="4010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latin typeface="Calibri"/>
                <a:ea typeface="Calibri"/>
                <a:cs typeface="Calibri"/>
                <a:sym typeface="Calibri"/>
              </a:rPr>
              <a:t>Liên kết giữa course và lesson: 1-n</a:t>
            </a:r>
            <a:endParaRPr>
              <a:latin typeface="Calibri"/>
              <a:ea typeface="Calibri"/>
              <a:cs typeface="Calibri"/>
              <a:sym typeface="Calibri"/>
            </a:endParaRPr>
          </a:p>
          <a:p>
            <a:pPr indent="0" lvl="0" marL="0" rtl="0" algn="l">
              <a:lnSpc>
                <a:spcPct val="115000"/>
              </a:lnSpc>
              <a:spcBef>
                <a:spcPts val="0"/>
              </a:spcBef>
              <a:spcAft>
                <a:spcPts val="0"/>
              </a:spcAft>
              <a:buNone/>
            </a:pPr>
            <a:r>
              <a:rPr lang="en-US">
                <a:latin typeface="Calibri"/>
                <a:ea typeface="Calibri"/>
                <a:cs typeface="Calibri"/>
                <a:sym typeface="Calibri"/>
              </a:rPr>
              <a:t>student_status_at_class: 1-1 </a:t>
            </a:r>
            <a:endParaRPr>
              <a:latin typeface="Calibri"/>
              <a:ea typeface="Calibri"/>
              <a:cs typeface="Calibri"/>
              <a:sym typeface="Calibri"/>
            </a:endParaRPr>
          </a:p>
          <a:p>
            <a:pPr indent="0" lvl="0" marL="0" rtl="0" algn="l">
              <a:lnSpc>
                <a:spcPct val="115000"/>
              </a:lnSpc>
              <a:spcBef>
                <a:spcPts val="0"/>
              </a:spcBef>
              <a:spcAft>
                <a:spcPts val="0"/>
              </a:spcAft>
              <a:buNone/>
            </a:pPr>
            <a:r>
              <a:rPr lang="en-US">
                <a:latin typeface="Calibri"/>
                <a:ea typeface="Calibri"/>
                <a:cs typeface="Calibri"/>
                <a:sym typeface="Calibri"/>
              </a:rPr>
              <a:t>Liên kết giữa student_status_at_class và class: 1-1</a:t>
            </a:r>
            <a:endParaRPr>
              <a:latin typeface="Calibri"/>
              <a:ea typeface="Calibri"/>
              <a:cs typeface="Calibri"/>
              <a:sym typeface="Calibri"/>
            </a:endParaRPr>
          </a:p>
          <a:p>
            <a:pPr indent="0" lvl="0" marL="0" rtl="0" algn="l">
              <a:lnSpc>
                <a:spcPct val="115000"/>
              </a:lnSpc>
              <a:spcBef>
                <a:spcPts val="0"/>
              </a:spcBef>
              <a:spcAft>
                <a:spcPts val="0"/>
              </a:spcAft>
              <a:buNone/>
            </a:pPr>
            <a:r>
              <a:rPr lang="en-US">
                <a:latin typeface="Calibri"/>
                <a:ea typeface="Calibri"/>
                <a:cs typeface="Calibri"/>
                <a:sym typeface="Calibri"/>
              </a:rPr>
              <a:t>Liên kết giữa course và class: 1-1</a:t>
            </a:r>
            <a:endParaRPr>
              <a:latin typeface="Calibri"/>
              <a:ea typeface="Calibri"/>
              <a:cs typeface="Calibri"/>
              <a:sym typeface="Calibri"/>
            </a:endParaRPr>
          </a:p>
          <a:p>
            <a:pPr indent="0" lvl="0" marL="0" rtl="0" algn="l">
              <a:lnSpc>
                <a:spcPct val="115000"/>
              </a:lnSpc>
              <a:spcBef>
                <a:spcPts val="0"/>
              </a:spcBef>
              <a:spcAft>
                <a:spcPts val="0"/>
              </a:spcAft>
              <a:buNone/>
            </a:pPr>
            <a:r>
              <a:rPr lang="en-US">
                <a:latin typeface="Calibri"/>
                <a:ea typeface="Calibri"/>
                <a:cs typeface="Calibri"/>
                <a:sym typeface="Calibri"/>
              </a:rPr>
              <a:t>Liên kết giữa tutor và class: 1-1</a:t>
            </a:r>
            <a:endParaRPr>
              <a:latin typeface="Calibri"/>
              <a:ea typeface="Calibri"/>
              <a:cs typeface="Calibri"/>
              <a:sym typeface="Calibri"/>
            </a:endParaRPr>
          </a:p>
          <a:p>
            <a:pPr indent="0" lvl="0" marL="0" rtl="0" algn="l">
              <a:lnSpc>
                <a:spcPct val="115000"/>
              </a:lnSpc>
              <a:spcBef>
                <a:spcPts val="0"/>
              </a:spcBef>
              <a:spcAft>
                <a:spcPts val="0"/>
              </a:spcAft>
              <a:buNone/>
            </a:pPr>
            <a:r>
              <a:rPr lang="en-US">
                <a:latin typeface="Calibri"/>
                <a:ea typeface="Calibri"/>
                <a:cs typeface="Calibri"/>
                <a:sym typeface="Calibri"/>
              </a:rPr>
              <a:t>Liên kết giữa tutor và entrance_test: 1-n</a:t>
            </a:r>
            <a:endParaRPr>
              <a:latin typeface="Calibri"/>
              <a:ea typeface="Calibri"/>
              <a:cs typeface="Calibri"/>
              <a:sym typeface="Calibri"/>
            </a:endParaRPr>
          </a:p>
          <a:p>
            <a:pPr indent="0" lvl="0" marL="0" rtl="0" algn="l">
              <a:lnSpc>
                <a:spcPct val="115000"/>
              </a:lnSpc>
              <a:spcBef>
                <a:spcPts val="0"/>
              </a:spcBef>
              <a:spcAft>
                <a:spcPts val="0"/>
              </a:spcAft>
              <a:buNone/>
            </a:pPr>
            <a:r>
              <a:rPr lang="en-US">
                <a:latin typeface="Calibri"/>
                <a:ea typeface="Calibri"/>
                <a:cs typeface="Calibri"/>
                <a:sym typeface="Calibri"/>
              </a:rPr>
              <a:t>Liên kết giữa student và entrance_test: 1-1</a:t>
            </a:r>
            <a:endParaRPr>
              <a:latin typeface="Calibri"/>
              <a:ea typeface="Calibri"/>
              <a:cs typeface="Calibri"/>
              <a:sym typeface="Calibri"/>
            </a:endParaRPr>
          </a:p>
          <a:p>
            <a:pPr indent="0" lvl="0" marL="0" rtl="0" algn="l">
              <a:lnSpc>
                <a:spcPct val="115000"/>
              </a:lnSpc>
              <a:spcBef>
                <a:spcPts val="0"/>
              </a:spcBef>
              <a:spcAft>
                <a:spcPts val="0"/>
              </a:spcAft>
              <a:buNone/>
            </a:pPr>
            <a:r>
              <a:rPr lang="en-US">
                <a:latin typeface="Calibri"/>
                <a:ea typeface="Calibri"/>
                <a:cs typeface="Calibri"/>
                <a:sym typeface="Calibri"/>
              </a:rPr>
              <a:t>Liên kết giữa counselor và student: 1-n</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3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194" name="Google Shape;194;p31"/>
          <p:cNvSpPr txBox="1"/>
          <p:nvPr>
            <p:ph idx="1" type="body"/>
          </p:nvPr>
        </p:nvSpPr>
        <p:spPr>
          <a:xfrm>
            <a:off x="0" y="961175"/>
            <a:ext cx="4573500" cy="50367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0"/>
              </a:spcBef>
              <a:spcAft>
                <a:spcPts val="0"/>
              </a:spcAft>
              <a:buSzPts val="2800"/>
              <a:buFont typeface="Calibri"/>
              <a:buAutoNum type="arabicPeriod"/>
            </a:pPr>
            <a:r>
              <a:rPr lang="en-US">
                <a:latin typeface="Calibri"/>
                <a:ea typeface="Calibri"/>
                <a:cs typeface="Calibri"/>
                <a:sym typeface="Calibri"/>
              </a:rPr>
              <a:t>Hàm tính doanh thu của một lớp trong trung tâm:</a:t>
            </a:r>
            <a:endParaRPr>
              <a:latin typeface="Calibri"/>
              <a:ea typeface="Calibri"/>
              <a:cs typeface="Calibri"/>
              <a:sym typeface="Calibri"/>
            </a:endParaRPr>
          </a:p>
          <a:p>
            <a:pPr indent="-406400" lvl="0" marL="285750" rtl="0" algn="l">
              <a:lnSpc>
                <a:spcPct val="115000"/>
              </a:lnSpc>
              <a:spcBef>
                <a:spcPts val="0"/>
              </a:spcBef>
              <a:spcAft>
                <a:spcPts val="0"/>
              </a:spcAft>
              <a:buSzPts val="2800"/>
              <a:buFont typeface="Calibri"/>
              <a:buChar char="-"/>
            </a:pPr>
            <a:r>
              <a:rPr lang="en-US">
                <a:latin typeface="Calibri"/>
                <a:ea typeface="Calibri"/>
                <a:cs typeface="Calibri"/>
                <a:sym typeface="Calibri"/>
              </a:rPr>
              <a:t>Cơ chế hoạt động:</a:t>
            </a:r>
            <a:endParaRPr>
              <a:latin typeface="Calibri"/>
              <a:ea typeface="Calibri"/>
              <a:cs typeface="Calibri"/>
              <a:sym typeface="Calibri"/>
            </a:endParaRPr>
          </a:p>
          <a:p>
            <a:pPr indent="-381000" lvl="0" marL="400050" rtl="0" algn="l">
              <a:lnSpc>
                <a:spcPct val="115000"/>
              </a:lnSpc>
              <a:spcBef>
                <a:spcPts val="0"/>
              </a:spcBef>
              <a:spcAft>
                <a:spcPts val="0"/>
              </a:spcAft>
              <a:buSzPts val="2400"/>
              <a:buFont typeface="Calibri"/>
              <a:buChar char="+"/>
            </a:pPr>
            <a:r>
              <a:rPr lang="en-US" sz="2400">
                <a:latin typeface="Calibri"/>
                <a:ea typeface="Calibri"/>
                <a:cs typeface="Calibri"/>
                <a:sym typeface="Calibri"/>
              </a:rPr>
              <a:t>Đầu vào: ID lớp học. Nếu đầu vào không hợp lệ, hàm trả về 0.</a:t>
            </a:r>
            <a:endParaRPr sz="2400">
              <a:latin typeface="Calibri"/>
              <a:ea typeface="Calibri"/>
              <a:cs typeface="Calibri"/>
              <a:sym typeface="Calibri"/>
            </a:endParaRPr>
          </a:p>
          <a:p>
            <a:pPr indent="-381000" lvl="0" marL="400050" rtl="0" algn="l">
              <a:lnSpc>
                <a:spcPct val="115000"/>
              </a:lnSpc>
              <a:spcBef>
                <a:spcPts val="0"/>
              </a:spcBef>
              <a:spcAft>
                <a:spcPts val="0"/>
              </a:spcAft>
              <a:buSzPts val="2400"/>
              <a:buFont typeface="Calibri"/>
              <a:buChar char="+"/>
            </a:pPr>
            <a:r>
              <a:rPr lang="en-US" sz="2400">
                <a:latin typeface="Calibri"/>
                <a:ea typeface="Calibri"/>
                <a:cs typeface="Calibri"/>
                <a:sym typeface="Calibri"/>
              </a:rPr>
              <a:t>Lặp qua danh sách học sinh trong lớp trong bảng Student_Status_At_Class, tính toán học phí cho từng học viên dựa vào điểm đầu vào và kết thúc khóa học và cộng tổng.</a:t>
            </a:r>
            <a:endParaRPr sz="2400">
              <a:latin typeface="Calibri"/>
              <a:ea typeface="Calibri"/>
              <a:cs typeface="Calibri"/>
              <a:sym typeface="Calibri"/>
            </a:endParaRPr>
          </a:p>
        </p:txBody>
      </p:sp>
      <p:pic>
        <p:nvPicPr>
          <p:cNvPr id="195" name="Google Shape;195;p31"/>
          <p:cNvPicPr preferRelativeResize="0"/>
          <p:nvPr/>
        </p:nvPicPr>
        <p:blipFill>
          <a:blip r:embed="rId3">
            <a:alphaModFix/>
          </a:blip>
          <a:stretch>
            <a:fillRect/>
          </a:stretch>
        </p:blipFill>
        <p:spPr>
          <a:xfrm>
            <a:off x="4573500" y="1112700"/>
            <a:ext cx="4469275" cy="4632599"/>
          </a:xfrm>
          <a:prstGeom prst="rect">
            <a:avLst/>
          </a:prstGeom>
          <a:noFill/>
          <a:ln>
            <a:noFill/>
          </a:ln>
        </p:spPr>
      </p:pic>
      <p:pic>
        <p:nvPicPr>
          <p:cNvPr id="196" name="Google Shape;196;p31"/>
          <p:cNvPicPr preferRelativeResize="0"/>
          <p:nvPr/>
        </p:nvPicPr>
        <p:blipFill>
          <a:blip r:embed="rId4">
            <a:alphaModFix/>
          </a:blip>
          <a:stretch>
            <a:fillRect/>
          </a:stretch>
        </p:blipFill>
        <p:spPr>
          <a:xfrm>
            <a:off x="4822175" y="1881175"/>
            <a:ext cx="3971925" cy="309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32"/>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03" name="Google Shape;203;p32"/>
          <p:cNvSpPr txBox="1"/>
          <p:nvPr>
            <p:ph idx="1" type="body"/>
          </p:nvPr>
        </p:nvSpPr>
        <p:spPr>
          <a:xfrm>
            <a:off x="72175" y="802363"/>
            <a:ext cx="4313700" cy="5253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2. Hàm tính lương tháng giáo viên trong 1 tháng:</a:t>
            </a:r>
            <a:endParaRPr sz="25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Đầu vào: TutorID, tháng muốn tính lương giáo viên.</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Tính lương bài test đầu vào: tính số lượng bài test đầu vào giáo viên chấm trong tháng đó và nhân với $5.</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Tính lương theo lớp: tính doanh thu lớp học, chia cho thời gian để lấy doanh thu theo tháng, sau đó lấy 30% doanh thu chia cho giáo viên hàng tháng.</a:t>
            </a:r>
            <a:endParaRPr sz="2200">
              <a:latin typeface="Calibri"/>
              <a:ea typeface="Calibri"/>
              <a:cs typeface="Calibri"/>
              <a:sym typeface="Calibri"/>
            </a:endParaRPr>
          </a:p>
        </p:txBody>
      </p:sp>
      <p:pic>
        <p:nvPicPr>
          <p:cNvPr id="204" name="Google Shape;204;p32"/>
          <p:cNvPicPr preferRelativeResize="0"/>
          <p:nvPr/>
        </p:nvPicPr>
        <p:blipFill>
          <a:blip r:embed="rId3">
            <a:alphaModFix/>
          </a:blip>
          <a:stretch>
            <a:fillRect/>
          </a:stretch>
        </p:blipFill>
        <p:spPr>
          <a:xfrm>
            <a:off x="4539700" y="1162050"/>
            <a:ext cx="4522026" cy="4533900"/>
          </a:xfrm>
          <a:prstGeom prst="rect">
            <a:avLst/>
          </a:prstGeom>
          <a:noFill/>
          <a:ln>
            <a:noFill/>
          </a:ln>
        </p:spPr>
      </p:pic>
      <p:pic>
        <p:nvPicPr>
          <p:cNvPr id="205" name="Google Shape;205;p32"/>
          <p:cNvPicPr preferRelativeResize="0"/>
          <p:nvPr/>
        </p:nvPicPr>
        <p:blipFill rotWithShape="1">
          <a:blip r:embed="rId4">
            <a:alphaModFix/>
          </a:blip>
          <a:srcRect b="0" l="0" r="14486" t="0"/>
          <a:stretch/>
        </p:blipFill>
        <p:spPr>
          <a:xfrm>
            <a:off x="4608175" y="2643188"/>
            <a:ext cx="4385075" cy="157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4"/>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33"/>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12" name="Google Shape;212;p33"/>
          <p:cNvSpPr txBox="1"/>
          <p:nvPr>
            <p:ph idx="1" type="body"/>
          </p:nvPr>
        </p:nvSpPr>
        <p:spPr>
          <a:xfrm>
            <a:off x="0" y="1126524"/>
            <a:ext cx="4385100" cy="4893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3. Hàm tính lương cho tư vấn viên:</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Đầu vào: CounselorID.</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Đầu tiên hàm thực hiện phép kết nối để lấy ra học phí của từng học viên được tư vấn viên tư vấn sau đó thực hiện tính toán dựa trên điểm đầu ra học viên.</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Tư vấn viên sẽ được ăn hoa hồng 10% dựa trên tổng doanh thu từ các học viên mà người này tư vấn.</a:t>
            </a:r>
            <a:endParaRPr sz="2000">
              <a:latin typeface="Calibri"/>
              <a:ea typeface="Calibri"/>
              <a:cs typeface="Calibri"/>
              <a:sym typeface="Calibri"/>
            </a:endParaRPr>
          </a:p>
        </p:txBody>
      </p:sp>
      <p:pic>
        <p:nvPicPr>
          <p:cNvPr id="213" name="Google Shape;213;p33"/>
          <p:cNvPicPr preferRelativeResize="0"/>
          <p:nvPr/>
        </p:nvPicPr>
        <p:blipFill>
          <a:blip r:embed="rId3">
            <a:alphaModFix/>
          </a:blip>
          <a:stretch>
            <a:fillRect/>
          </a:stretch>
        </p:blipFill>
        <p:spPr>
          <a:xfrm>
            <a:off x="4385100" y="1333500"/>
            <a:ext cx="4791075" cy="4191000"/>
          </a:xfrm>
          <a:prstGeom prst="rect">
            <a:avLst/>
          </a:prstGeom>
          <a:noFill/>
          <a:ln>
            <a:noFill/>
          </a:ln>
        </p:spPr>
      </p:pic>
      <p:pic>
        <p:nvPicPr>
          <p:cNvPr id="214" name="Google Shape;214;p33"/>
          <p:cNvPicPr preferRelativeResize="0"/>
          <p:nvPr/>
        </p:nvPicPr>
        <p:blipFill rotWithShape="1">
          <a:blip r:embed="rId4">
            <a:alphaModFix/>
          </a:blip>
          <a:srcRect b="0" l="0" r="31441" t="0"/>
          <a:stretch/>
        </p:blipFill>
        <p:spPr>
          <a:xfrm>
            <a:off x="4656663" y="2433325"/>
            <a:ext cx="4247950" cy="164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 name="Google Shape;88;p1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Nội dung báo cáo</a:t>
            </a:r>
            <a:endParaRPr>
              <a:latin typeface="Calibri"/>
              <a:ea typeface="Calibri"/>
              <a:cs typeface="Calibri"/>
              <a:sym typeface="Calibri"/>
            </a:endParaRPr>
          </a:p>
        </p:txBody>
      </p:sp>
      <p:sp>
        <p:nvSpPr>
          <p:cNvPr id="89" name="Google Shape;89;p16"/>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Font typeface="Calibri"/>
              <a:buChar char="-"/>
            </a:pPr>
            <a:r>
              <a:rPr lang="en-US">
                <a:latin typeface="Calibri"/>
                <a:ea typeface="Calibri"/>
                <a:cs typeface="Calibri"/>
                <a:sym typeface="Calibri"/>
              </a:rPr>
              <a:t>Mô tả dự án</a:t>
            </a:r>
            <a:endParaRPr>
              <a:latin typeface="Calibri"/>
              <a:ea typeface="Calibri"/>
              <a:cs typeface="Calibri"/>
              <a:sym typeface="Calibri"/>
            </a:endParaRPr>
          </a:p>
          <a:p>
            <a:pPr indent="-406400" lvl="0" marL="914400" rtl="0" algn="l">
              <a:lnSpc>
                <a:spcPct val="90000"/>
              </a:lnSpc>
              <a:spcBef>
                <a:spcPts val="0"/>
              </a:spcBef>
              <a:spcAft>
                <a:spcPts val="0"/>
              </a:spcAft>
              <a:buSzPts val="2800"/>
              <a:buFont typeface="Calibri"/>
              <a:buChar char="+"/>
            </a:pPr>
            <a:r>
              <a:rPr lang="en-US">
                <a:latin typeface="Calibri"/>
                <a:ea typeface="Calibri"/>
                <a:cs typeface="Calibri"/>
                <a:sym typeface="Calibri"/>
              </a:rPr>
              <a:t>Mô tả nghiệp vụ</a:t>
            </a:r>
            <a:endParaRPr>
              <a:latin typeface="Calibri"/>
              <a:ea typeface="Calibri"/>
              <a:cs typeface="Calibri"/>
              <a:sym typeface="Calibri"/>
            </a:endParaRPr>
          </a:p>
          <a:p>
            <a:pPr indent="-406400" lvl="0" marL="914400" rtl="0" algn="l">
              <a:lnSpc>
                <a:spcPct val="90000"/>
              </a:lnSpc>
              <a:spcBef>
                <a:spcPts val="0"/>
              </a:spcBef>
              <a:spcAft>
                <a:spcPts val="0"/>
              </a:spcAft>
              <a:buSzPts val="2800"/>
              <a:buFont typeface="Calibri"/>
              <a:buChar char="+"/>
            </a:pPr>
            <a:r>
              <a:rPr lang="en-US">
                <a:latin typeface="Calibri"/>
                <a:ea typeface="Calibri"/>
                <a:cs typeface="Calibri"/>
                <a:sym typeface="Calibri"/>
              </a:rPr>
              <a:t>Các chức năng</a:t>
            </a:r>
            <a:endParaRPr>
              <a:latin typeface="Calibri"/>
              <a:ea typeface="Calibri"/>
              <a:cs typeface="Calibri"/>
              <a:sym typeface="Calibri"/>
            </a:endParaRPr>
          </a:p>
          <a:p>
            <a:pPr indent="-406400" lvl="0" marL="457200" rtl="0" algn="l">
              <a:lnSpc>
                <a:spcPct val="90000"/>
              </a:lnSpc>
              <a:spcBef>
                <a:spcPts val="0"/>
              </a:spcBef>
              <a:spcAft>
                <a:spcPts val="0"/>
              </a:spcAft>
              <a:buSzPts val="2800"/>
              <a:buFont typeface="Calibri"/>
              <a:buChar char="-"/>
            </a:pPr>
            <a:r>
              <a:rPr lang="en-US">
                <a:latin typeface="Calibri"/>
                <a:ea typeface="Calibri"/>
                <a:cs typeface="Calibri"/>
                <a:sym typeface="Calibri"/>
              </a:rPr>
              <a:t>Thiết kế cơ sở dữ liệu</a:t>
            </a:r>
            <a:endParaRPr>
              <a:latin typeface="Calibri"/>
              <a:ea typeface="Calibri"/>
              <a:cs typeface="Calibri"/>
              <a:sym typeface="Calibri"/>
            </a:endParaRPr>
          </a:p>
          <a:p>
            <a:pPr indent="-406400" lvl="0" marL="914400" rtl="0" algn="l">
              <a:lnSpc>
                <a:spcPct val="90000"/>
              </a:lnSpc>
              <a:spcBef>
                <a:spcPts val="0"/>
              </a:spcBef>
              <a:spcAft>
                <a:spcPts val="0"/>
              </a:spcAft>
              <a:buSzPts val="2800"/>
              <a:buFont typeface="Calibri"/>
              <a:buChar char="+"/>
            </a:pPr>
            <a:r>
              <a:rPr lang="en-US">
                <a:latin typeface="Calibri"/>
                <a:ea typeface="Calibri"/>
                <a:cs typeface="Calibri"/>
                <a:sym typeface="Calibri"/>
              </a:rPr>
              <a:t>Sơ đồ thực thể - liên kết và danh sách các bảng</a:t>
            </a:r>
            <a:endParaRPr>
              <a:latin typeface="Calibri"/>
              <a:ea typeface="Calibri"/>
              <a:cs typeface="Calibri"/>
              <a:sym typeface="Calibri"/>
            </a:endParaRPr>
          </a:p>
          <a:p>
            <a:pPr indent="-406400" lvl="0" marL="914400" rtl="0" algn="l">
              <a:lnSpc>
                <a:spcPct val="90000"/>
              </a:lnSpc>
              <a:spcBef>
                <a:spcPts val="0"/>
              </a:spcBef>
              <a:spcAft>
                <a:spcPts val="0"/>
              </a:spcAft>
              <a:buSzPts val="2800"/>
              <a:buFont typeface="Calibri"/>
              <a:buChar char="+"/>
            </a:pPr>
            <a:r>
              <a:rPr lang="en-US">
                <a:latin typeface="Calibri"/>
                <a:ea typeface="Calibri"/>
                <a:cs typeface="Calibri"/>
                <a:sym typeface="Calibri"/>
              </a:rPr>
              <a:t>Mô tả các bảng và quan hệ của chúng</a:t>
            </a:r>
            <a:endParaRPr>
              <a:latin typeface="Calibri"/>
              <a:ea typeface="Calibri"/>
              <a:cs typeface="Calibri"/>
              <a:sym typeface="Calibri"/>
            </a:endParaRPr>
          </a:p>
          <a:p>
            <a:pPr indent="-406400" lvl="0" marL="457200" rtl="0" algn="l">
              <a:lnSpc>
                <a:spcPct val="90000"/>
              </a:lnSpc>
              <a:spcBef>
                <a:spcPts val="0"/>
              </a:spcBef>
              <a:spcAft>
                <a:spcPts val="0"/>
              </a:spcAft>
              <a:buSzPts val="2800"/>
              <a:buFont typeface="Calibri"/>
              <a:buChar char="-"/>
            </a:pPr>
            <a:r>
              <a:rPr lang="en-US">
                <a:latin typeface="Calibri"/>
                <a:ea typeface="Calibri"/>
                <a:cs typeface="Calibri"/>
                <a:sym typeface="Calibri"/>
              </a:rPr>
              <a:t>Các câu lệnh SQL </a:t>
            </a:r>
            <a:endParaRPr>
              <a:latin typeface="Calibri"/>
              <a:ea typeface="Calibri"/>
              <a:cs typeface="Calibri"/>
              <a:sym typeface="Calibri"/>
            </a:endParaRPr>
          </a:p>
          <a:p>
            <a:pPr indent="-406400" lvl="0" marL="457200" rtl="0" algn="l">
              <a:lnSpc>
                <a:spcPct val="90000"/>
              </a:lnSpc>
              <a:spcBef>
                <a:spcPts val="0"/>
              </a:spcBef>
              <a:spcAft>
                <a:spcPts val="0"/>
              </a:spcAft>
              <a:buSzPts val="2800"/>
              <a:buFont typeface="Calibri"/>
              <a:buChar char="-"/>
            </a:pPr>
            <a:r>
              <a:rPr lang="en-US">
                <a:latin typeface="Calibri"/>
                <a:ea typeface="Calibri"/>
                <a:cs typeface="Calibri"/>
                <a:sym typeface="Calibri"/>
              </a:rPr>
              <a:t>Khó khăn và giải pháp</a:t>
            </a:r>
            <a:endParaRPr>
              <a:latin typeface="Calibri"/>
              <a:ea typeface="Calibri"/>
              <a:cs typeface="Calibri"/>
              <a:sym typeface="Calibri"/>
            </a:endParaRPr>
          </a:p>
          <a:p>
            <a:pPr indent="-406400" lvl="0" marL="457200" rtl="0" algn="l">
              <a:lnSpc>
                <a:spcPct val="90000"/>
              </a:lnSpc>
              <a:spcBef>
                <a:spcPts val="0"/>
              </a:spcBef>
              <a:spcAft>
                <a:spcPts val="0"/>
              </a:spcAft>
              <a:buSzPts val="2800"/>
              <a:buFont typeface="Calibri"/>
              <a:buChar char="-"/>
            </a:pPr>
            <a:r>
              <a:rPr lang="en-US">
                <a:latin typeface="Calibri"/>
                <a:ea typeface="Calibri"/>
                <a:cs typeface="Calibri"/>
                <a:sym typeface="Calibri"/>
              </a:rPr>
              <a:t>Ưu điểm và nhược điểm</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34"/>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21" name="Google Shape;221;p34"/>
          <p:cNvSpPr txBox="1"/>
          <p:nvPr>
            <p:ph idx="1" type="body"/>
          </p:nvPr>
        </p:nvSpPr>
        <p:spPr>
          <a:xfrm>
            <a:off x="0" y="1758150"/>
            <a:ext cx="4025100" cy="334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4. Hàm tính tỉ lệ đi học của học viên trong toàn bộ khóa học:</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Đầu vào: Student_ID.</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Tính toán tỉ lệ nghỉ học bằng cách lấy số buổi nghỉ chia cho tổng số buổi học mà học viên đăng ký.</a:t>
            </a:r>
            <a:endParaRPr sz="2200">
              <a:latin typeface="Calibri"/>
              <a:ea typeface="Calibri"/>
              <a:cs typeface="Calibri"/>
              <a:sym typeface="Calibri"/>
            </a:endParaRPr>
          </a:p>
        </p:txBody>
      </p:sp>
      <p:pic>
        <p:nvPicPr>
          <p:cNvPr id="222" name="Google Shape;222;p34"/>
          <p:cNvPicPr preferRelativeResize="0"/>
          <p:nvPr/>
        </p:nvPicPr>
        <p:blipFill>
          <a:blip r:embed="rId3">
            <a:alphaModFix/>
          </a:blip>
          <a:stretch>
            <a:fillRect/>
          </a:stretch>
        </p:blipFill>
        <p:spPr>
          <a:xfrm>
            <a:off x="4025025" y="1155750"/>
            <a:ext cx="5118975" cy="4791075"/>
          </a:xfrm>
          <a:prstGeom prst="rect">
            <a:avLst/>
          </a:prstGeom>
          <a:noFill/>
          <a:ln>
            <a:noFill/>
          </a:ln>
        </p:spPr>
      </p:pic>
      <p:pic>
        <p:nvPicPr>
          <p:cNvPr id="223" name="Google Shape;223;p34"/>
          <p:cNvPicPr preferRelativeResize="0"/>
          <p:nvPr/>
        </p:nvPicPr>
        <p:blipFill rotWithShape="1">
          <a:blip r:embed="rId4">
            <a:alphaModFix/>
          </a:blip>
          <a:srcRect b="0" l="0" r="25295" t="0"/>
          <a:stretch/>
        </p:blipFill>
        <p:spPr>
          <a:xfrm>
            <a:off x="4442763" y="2547938"/>
            <a:ext cx="4283499" cy="176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2"/>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35"/>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30" name="Google Shape;230;p35"/>
          <p:cNvSpPr txBox="1"/>
          <p:nvPr>
            <p:ph idx="1" type="body"/>
          </p:nvPr>
        </p:nvSpPr>
        <p:spPr>
          <a:xfrm>
            <a:off x="0" y="1758150"/>
            <a:ext cx="4025100" cy="334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5. Hàm tính rating star trung bình của một lớp.</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81000" lvl="0" marL="457200" rtl="0" algn="l">
              <a:lnSpc>
                <a:spcPct val="115000"/>
              </a:lnSpc>
              <a:spcBef>
                <a:spcPts val="0"/>
              </a:spcBef>
              <a:spcAft>
                <a:spcPts val="0"/>
              </a:spcAft>
              <a:buSzPts val="2400"/>
              <a:buFont typeface="Calibri"/>
              <a:buChar char="+"/>
            </a:pPr>
            <a:r>
              <a:rPr lang="en-US" sz="2400">
                <a:latin typeface="Calibri"/>
                <a:ea typeface="Calibri"/>
                <a:cs typeface="Calibri"/>
                <a:sym typeface="Calibri"/>
              </a:rPr>
              <a:t>Hàm calculate_average_rating sẽ nhận đầu vào là classid của một lớp và tính trung bình ratingstar của lớp đó bằng hàm AVG.</a:t>
            </a:r>
            <a:endParaRPr sz="2400">
              <a:latin typeface="Calibri"/>
              <a:ea typeface="Calibri"/>
              <a:cs typeface="Calibri"/>
              <a:sym typeface="Calibri"/>
            </a:endParaRPr>
          </a:p>
        </p:txBody>
      </p:sp>
      <p:pic>
        <p:nvPicPr>
          <p:cNvPr id="231" name="Google Shape;231;p35"/>
          <p:cNvPicPr preferRelativeResize="0"/>
          <p:nvPr/>
        </p:nvPicPr>
        <p:blipFill>
          <a:blip r:embed="rId3">
            <a:alphaModFix/>
          </a:blip>
          <a:stretch>
            <a:fillRect/>
          </a:stretch>
        </p:blipFill>
        <p:spPr>
          <a:xfrm>
            <a:off x="4150025" y="2371725"/>
            <a:ext cx="4905375" cy="2114550"/>
          </a:xfrm>
          <a:prstGeom prst="rect">
            <a:avLst/>
          </a:prstGeom>
          <a:noFill/>
          <a:ln>
            <a:noFill/>
          </a:ln>
        </p:spPr>
      </p:pic>
      <p:pic>
        <p:nvPicPr>
          <p:cNvPr id="232" name="Google Shape;232;p35"/>
          <p:cNvPicPr preferRelativeResize="0"/>
          <p:nvPr/>
        </p:nvPicPr>
        <p:blipFill>
          <a:blip r:embed="rId4">
            <a:alphaModFix/>
          </a:blip>
          <a:stretch>
            <a:fillRect/>
          </a:stretch>
        </p:blipFill>
        <p:spPr>
          <a:xfrm>
            <a:off x="4854875" y="2733675"/>
            <a:ext cx="3495675" cy="139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 name="Google Shape;238;p3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39" name="Google Shape;239;p36"/>
          <p:cNvSpPr txBox="1"/>
          <p:nvPr>
            <p:ph idx="1" type="body"/>
          </p:nvPr>
        </p:nvSpPr>
        <p:spPr>
          <a:xfrm>
            <a:off x="0" y="1088275"/>
            <a:ext cx="4270500" cy="4880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6. Hàm hiển thị danh sách các bài test đầu vào mà giáo viên chấm trong ngày.</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342900" rtl="0" algn="l">
              <a:lnSpc>
                <a:spcPct val="115000"/>
              </a:lnSpc>
              <a:spcBef>
                <a:spcPts val="0"/>
              </a:spcBef>
              <a:spcAft>
                <a:spcPts val="0"/>
              </a:spcAft>
              <a:buSzPts val="2200"/>
              <a:buFont typeface="Calibri"/>
              <a:buChar char="+"/>
            </a:pPr>
            <a:r>
              <a:rPr lang="en-US" sz="2200">
                <a:latin typeface="Calibri"/>
                <a:ea typeface="Calibri"/>
                <a:cs typeface="Calibri"/>
                <a:sym typeface="Calibri"/>
              </a:rPr>
              <a:t>Hàm list_entrance_tests nhận đầu vào là tutorid, year, month và day và trả về một bảng gồm các bài test đầu vào mà giáo viên cần chấm trong ngày hôm đó.</a:t>
            </a:r>
            <a:endParaRPr sz="2200">
              <a:latin typeface="Calibri"/>
              <a:ea typeface="Calibri"/>
              <a:cs typeface="Calibri"/>
              <a:sym typeface="Calibri"/>
            </a:endParaRPr>
          </a:p>
          <a:p>
            <a:pPr indent="-368300" lvl="0" marL="342900" rtl="0" algn="l">
              <a:lnSpc>
                <a:spcPct val="115000"/>
              </a:lnSpc>
              <a:spcBef>
                <a:spcPts val="0"/>
              </a:spcBef>
              <a:spcAft>
                <a:spcPts val="0"/>
              </a:spcAft>
              <a:buSzPts val="2200"/>
              <a:buFont typeface="Calibri"/>
              <a:buChar char="+"/>
            </a:pPr>
            <a:r>
              <a:rPr lang="en-US" sz="2200">
                <a:latin typeface="Calibri"/>
                <a:ea typeface="Calibri"/>
                <a:cs typeface="Calibri"/>
                <a:sym typeface="Calibri"/>
              </a:rPr>
              <a:t>Ta sử dụng hàm EXTRACT để có thể lọc ra ngày/tháng/năm của trường entrancedate làm điều kiện so sánh.</a:t>
            </a:r>
            <a:endParaRPr sz="2200">
              <a:latin typeface="Calibri"/>
              <a:ea typeface="Calibri"/>
              <a:cs typeface="Calibri"/>
              <a:sym typeface="Calibri"/>
            </a:endParaRPr>
          </a:p>
        </p:txBody>
      </p:sp>
      <p:pic>
        <p:nvPicPr>
          <p:cNvPr id="240" name="Google Shape;240;p36"/>
          <p:cNvPicPr preferRelativeResize="0"/>
          <p:nvPr/>
        </p:nvPicPr>
        <p:blipFill>
          <a:blip r:embed="rId3">
            <a:alphaModFix/>
          </a:blip>
          <a:stretch>
            <a:fillRect/>
          </a:stretch>
        </p:blipFill>
        <p:spPr>
          <a:xfrm>
            <a:off x="4203425" y="2669863"/>
            <a:ext cx="4940575" cy="1518275"/>
          </a:xfrm>
          <a:prstGeom prst="rect">
            <a:avLst/>
          </a:prstGeom>
          <a:noFill/>
          <a:ln>
            <a:noFill/>
          </a:ln>
        </p:spPr>
      </p:pic>
      <p:pic>
        <p:nvPicPr>
          <p:cNvPr id="241" name="Google Shape;241;p36"/>
          <p:cNvPicPr preferRelativeResize="0"/>
          <p:nvPr/>
        </p:nvPicPr>
        <p:blipFill>
          <a:blip r:embed="rId4">
            <a:alphaModFix/>
          </a:blip>
          <a:stretch>
            <a:fillRect/>
          </a:stretch>
        </p:blipFill>
        <p:spPr>
          <a:xfrm>
            <a:off x="4687750" y="2898813"/>
            <a:ext cx="3971925" cy="130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7" name="Google Shape;247;p37"/>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pic>
        <p:nvPicPr>
          <p:cNvPr id="248" name="Google Shape;248;p37"/>
          <p:cNvPicPr preferRelativeResize="0"/>
          <p:nvPr/>
        </p:nvPicPr>
        <p:blipFill>
          <a:blip r:embed="rId3">
            <a:alphaModFix/>
          </a:blip>
          <a:stretch>
            <a:fillRect/>
          </a:stretch>
        </p:blipFill>
        <p:spPr>
          <a:xfrm>
            <a:off x="2038650" y="880312"/>
            <a:ext cx="4940575" cy="1518275"/>
          </a:xfrm>
          <a:prstGeom prst="rect">
            <a:avLst/>
          </a:prstGeom>
          <a:noFill/>
          <a:ln>
            <a:noFill/>
          </a:ln>
        </p:spPr>
      </p:pic>
      <p:pic>
        <p:nvPicPr>
          <p:cNvPr id="249" name="Google Shape;249;p37"/>
          <p:cNvPicPr preferRelativeResize="0"/>
          <p:nvPr/>
        </p:nvPicPr>
        <p:blipFill>
          <a:blip r:embed="rId4">
            <a:alphaModFix/>
          </a:blip>
          <a:stretch>
            <a:fillRect/>
          </a:stretch>
        </p:blipFill>
        <p:spPr>
          <a:xfrm>
            <a:off x="2467700" y="986988"/>
            <a:ext cx="3971925" cy="1304925"/>
          </a:xfrm>
          <a:prstGeom prst="rect">
            <a:avLst/>
          </a:prstGeom>
          <a:noFill/>
          <a:ln>
            <a:noFill/>
          </a:ln>
        </p:spPr>
      </p:pic>
      <p:sp>
        <p:nvSpPr>
          <p:cNvPr id="250" name="Google Shape;250;p37"/>
          <p:cNvSpPr txBox="1"/>
          <p:nvPr>
            <p:ph idx="1" type="body"/>
          </p:nvPr>
        </p:nvSpPr>
        <p:spPr>
          <a:xfrm>
            <a:off x="25" y="2612225"/>
            <a:ext cx="9144000" cy="3639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100">
                <a:latin typeface="Calibri"/>
                <a:ea typeface="Calibri"/>
                <a:cs typeface="Calibri"/>
                <a:sym typeface="Calibri"/>
              </a:rPr>
              <a:t>7. Hàm hiển thị danh sách học viên của một lớp cùng với điểm giữa kỳ, cuối kỳ và điểm tổng kết của một lớp:</a:t>
            </a:r>
            <a:endParaRPr sz="2100">
              <a:latin typeface="Calibri"/>
              <a:ea typeface="Calibri"/>
              <a:cs typeface="Calibri"/>
              <a:sym typeface="Calibri"/>
            </a:endParaRPr>
          </a:p>
          <a:p>
            <a:pPr indent="0" lvl="0" marL="0" rtl="0" algn="l">
              <a:lnSpc>
                <a:spcPct val="115000"/>
              </a:lnSpc>
              <a:spcBef>
                <a:spcPts val="0"/>
              </a:spcBef>
              <a:spcAft>
                <a:spcPts val="0"/>
              </a:spcAft>
              <a:buNone/>
            </a:pPr>
            <a:r>
              <a:rPr lang="en-US" sz="2100">
                <a:latin typeface="Calibri"/>
                <a:ea typeface="Calibri"/>
                <a:cs typeface="Calibri"/>
                <a:sym typeface="Calibri"/>
              </a:rPr>
              <a:t>Đầu vào: </a:t>
            </a:r>
            <a:endParaRPr sz="2100">
              <a:latin typeface="Calibri"/>
              <a:ea typeface="Calibri"/>
              <a:cs typeface="Calibri"/>
              <a:sym typeface="Calibri"/>
            </a:endParaRPr>
          </a:p>
          <a:p>
            <a:pPr indent="-361950" lvl="0" marL="342900" rtl="0" algn="l">
              <a:lnSpc>
                <a:spcPct val="115000"/>
              </a:lnSpc>
              <a:spcBef>
                <a:spcPts val="0"/>
              </a:spcBef>
              <a:spcAft>
                <a:spcPts val="0"/>
              </a:spcAft>
              <a:buSzPts val="2100"/>
              <a:buFont typeface="Calibri"/>
              <a:buChar char="+"/>
            </a:pPr>
            <a:r>
              <a:rPr lang="en-US" sz="2100">
                <a:latin typeface="Calibri"/>
                <a:ea typeface="Calibri"/>
                <a:cs typeface="Calibri"/>
                <a:sym typeface="Calibri"/>
              </a:rPr>
              <a:t>score_type: 'List' hoặc 'Average’ </a:t>
            </a:r>
            <a:endParaRPr sz="2100">
              <a:latin typeface="Calibri"/>
              <a:ea typeface="Calibri"/>
              <a:cs typeface="Calibri"/>
              <a:sym typeface="Calibri"/>
            </a:endParaRPr>
          </a:p>
          <a:p>
            <a:pPr indent="-361950" lvl="0" marL="342900" rtl="0" algn="l">
              <a:lnSpc>
                <a:spcPct val="115000"/>
              </a:lnSpc>
              <a:spcBef>
                <a:spcPts val="0"/>
              </a:spcBef>
              <a:spcAft>
                <a:spcPts val="0"/>
              </a:spcAft>
              <a:buSzPts val="2100"/>
              <a:buFont typeface="Calibri"/>
              <a:buChar char="+"/>
            </a:pPr>
            <a:r>
              <a:rPr lang="en-US" sz="2100">
                <a:latin typeface="Calibri"/>
                <a:ea typeface="Calibri"/>
                <a:cs typeface="Calibri"/>
                <a:sym typeface="Calibri"/>
              </a:rPr>
              <a:t>class_id: ID lớp học.</a:t>
            </a:r>
            <a:endParaRPr sz="2100">
              <a:latin typeface="Calibri"/>
              <a:ea typeface="Calibri"/>
              <a:cs typeface="Calibri"/>
              <a:sym typeface="Calibri"/>
            </a:endParaRPr>
          </a:p>
          <a:p>
            <a:pPr indent="0" lvl="0" marL="0" rtl="0" algn="l">
              <a:lnSpc>
                <a:spcPct val="115000"/>
              </a:lnSpc>
              <a:spcBef>
                <a:spcPts val="0"/>
              </a:spcBef>
              <a:spcAft>
                <a:spcPts val="0"/>
              </a:spcAft>
              <a:buNone/>
            </a:pPr>
            <a:r>
              <a:rPr lang="en-US" sz="2100">
                <a:latin typeface="Calibri"/>
                <a:ea typeface="Calibri"/>
                <a:cs typeface="Calibri"/>
                <a:sym typeface="Calibri"/>
              </a:rPr>
              <a:t>Đầu ra:</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Một bảng chứa ID học sinh, điểm giữa kỳ, điểm cuối kỳ và điểm tổng kết.</a:t>
            </a:r>
            <a:endParaRPr sz="2100">
              <a:latin typeface="Calibri"/>
              <a:ea typeface="Calibri"/>
              <a:cs typeface="Calibri"/>
              <a:sym typeface="Calibri"/>
            </a:endParaRPr>
          </a:p>
          <a:p>
            <a:pPr indent="0" lvl="0" marL="342900" rtl="0" algn="l">
              <a:lnSpc>
                <a:spcPct val="115000"/>
              </a:lnSpc>
              <a:spcBef>
                <a:spcPts val="0"/>
              </a:spcBef>
              <a:spcAft>
                <a:spcPts val="0"/>
              </a:spcAft>
              <a:buNone/>
            </a:pPr>
            <a:r>
              <a:rPr lang="en-US" sz="2100">
                <a:latin typeface="Calibri"/>
                <a:ea typeface="Calibri"/>
                <a:cs typeface="Calibri"/>
                <a:sym typeface="Calibri"/>
              </a:rPr>
              <a:t>* Nếu `score_type` là 'List', bảng sẽ chứa điểm của từng học sinh trong lớp.</a:t>
            </a:r>
            <a:endParaRPr sz="2100">
              <a:latin typeface="Calibri"/>
              <a:ea typeface="Calibri"/>
              <a:cs typeface="Calibri"/>
              <a:sym typeface="Calibri"/>
            </a:endParaRPr>
          </a:p>
          <a:p>
            <a:pPr indent="0" lvl="0" marL="342900" rtl="0" algn="l">
              <a:lnSpc>
                <a:spcPct val="115000"/>
              </a:lnSpc>
              <a:spcBef>
                <a:spcPts val="0"/>
              </a:spcBef>
              <a:spcAft>
                <a:spcPts val="0"/>
              </a:spcAft>
              <a:buNone/>
            </a:pPr>
            <a:r>
              <a:rPr lang="en-US" sz="2100">
                <a:latin typeface="Calibri"/>
                <a:ea typeface="Calibri"/>
                <a:cs typeface="Calibri"/>
                <a:sym typeface="Calibri"/>
              </a:rPr>
              <a:t> * Nếu `score_type` là 'Average', bảng sẽ chứa điểm trung bình giữa kỳ, cuối kỳ và tổng kết cho toàn bộ lớp học.</a:t>
            </a:r>
            <a:endParaRPr sz="2100">
              <a:latin typeface="Calibri"/>
              <a:ea typeface="Calibri"/>
              <a:cs typeface="Calibri"/>
              <a:sym typeface="Calibri"/>
            </a:endParaRPr>
          </a:p>
        </p:txBody>
      </p:sp>
      <p:sp>
        <p:nvSpPr>
          <p:cNvPr id="251" name="Google Shape;251;p37"/>
          <p:cNvSpPr txBox="1"/>
          <p:nvPr>
            <p:ph idx="1" type="body"/>
          </p:nvPr>
        </p:nvSpPr>
        <p:spPr>
          <a:xfrm>
            <a:off x="25" y="2571475"/>
            <a:ext cx="9144000" cy="1959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100">
                <a:latin typeface="Calibri"/>
                <a:ea typeface="Calibri"/>
                <a:cs typeface="Calibri"/>
                <a:sym typeface="Calibri"/>
              </a:rPr>
              <a:t>7. Hàm hiển thị danh sách học viên của một lớp cùng với điểm giữa kỳ, cuối kỳ và điểm tổng kết của một lớp:</a:t>
            </a:r>
            <a:endParaRPr sz="2100">
              <a:latin typeface="Calibri"/>
              <a:ea typeface="Calibri"/>
              <a:cs typeface="Calibri"/>
              <a:sym typeface="Calibri"/>
            </a:endParaRPr>
          </a:p>
          <a:p>
            <a:pPr indent="0" lvl="0" marL="34290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Giải thích:</a:t>
            </a:r>
            <a:endParaRPr sz="2100">
              <a:latin typeface="Calibri"/>
              <a:ea typeface="Calibri"/>
              <a:cs typeface="Calibri"/>
              <a:sym typeface="Calibri"/>
            </a:endParaRPr>
          </a:p>
          <a:p>
            <a:pPr indent="0" lvl="0" marL="34290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Hàm sử dụng câu lệnh where để ghép nối tham số class_id đầu vào với Student_Status_At_Class, và dùng class_id ghép nối với bảng học viên.</a:t>
            </a:r>
            <a:endParaRPr sz="2100">
              <a:latin typeface="Calibri"/>
              <a:ea typeface="Calibri"/>
              <a:cs typeface="Calibri"/>
              <a:sym typeface="Calibri"/>
            </a:endParaRPr>
          </a:p>
          <a:p>
            <a:pPr indent="0" lvl="0" marL="342900" rtl="0" algn="l">
              <a:lnSpc>
                <a:spcPct val="115000"/>
              </a:lnSpc>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lnSpc>
                <a:spcPct val="115000"/>
              </a:lnSpc>
              <a:spcBef>
                <a:spcPts val="0"/>
              </a:spcBef>
              <a:spcAft>
                <a:spcPts val="0"/>
              </a:spcAft>
              <a:buNone/>
            </a:pPr>
            <a:r>
              <a:t/>
            </a:r>
            <a:endParaRPr sz="2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38"/>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58" name="Google Shape;258;p38"/>
          <p:cNvSpPr txBox="1"/>
          <p:nvPr>
            <p:ph idx="1" type="body"/>
          </p:nvPr>
        </p:nvSpPr>
        <p:spPr>
          <a:xfrm>
            <a:off x="0" y="999150"/>
            <a:ext cx="4458000" cy="4859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8</a:t>
            </a:r>
            <a:r>
              <a:rPr lang="en-US" sz="2500">
                <a:latin typeface="Calibri"/>
                <a:ea typeface="Calibri"/>
                <a:cs typeface="Calibri"/>
                <a:sym typeface="Calibri"/>
              </a:rPr>
              <a:t>. </a:t>
            </a:r>
            <a:r>
              <a:rPr lang="en-US" sz="2500">
                <a:latin typeface="Calibri"/>
                <a:ea typeface="Calibri"/>
                <a:cs typeface="Calibri"/>
                <a:sym typeface="Calibri"/>
              </a:rPr>
              <a:t>Hàm trả về 100 học sinh tiêu biểu để tuyên dương ở trung tâm:</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342900" rtl="0" algn="l">
              <a:lnSpc>
                <a:spcPct val="115000"/>
              </a:lnSpc>
              <a:spcBef>
                <a:spcPts val="0"/>
              </a:spcBef>
              <a:spcAft>
                <a:spcPts val="0"/>
              </a:spcAft>
              <a:buSzPts val="2200"/>
              <a:buFont typeface="Calibri"/>
              <a:buChar char="+"/>
            </a:pPr>
            <a:r>
              <a:rPr lang="en-US" sz="2200">
                <a:latin typeface="Calibri"/>
                <a:ea typeface="Calibri"/>
                <a:cs typeface="Calibri"/>
                <a:sym typeface="Calibri"/>
              </a:rPr>
              <a:t>Hàm ghép nối 3 bảng Student_Status_At_Class (ssac), Student (s) và clazz (c) để tìm kiếm thông tin về sinh viên.</a:t>
            </a:r>
            <a:endParaRPr sz="2200">
              <a:latin typeface="Calibri"/>
              <a:ea typeface="Calibri"/>
              <a:cs typeface="Calibri"/>
              <a:sym typeface="Calibri"/>
            </a:endParaRPr>
          </a:p>
          <a:p>
            <a:pPr indent="-368300" lvl="0" marL="342900" rtl="0" algn="l">
              <a:lnSpc>
                <a:spcPct val="115000"/>
              </a:lnSpc>
              <a:spcBef>
                <a:spcPts val="0"/>
              </a:spcBef>
              <a:spcAft>
                <a:spcPts val="0"/>
              </a:spcAft>
              <a:buSzPts val="2200"/>
              <a:buFont typeface="Calibri"/>
              <a:buChar char="+"/>
            </a:pPr>
            <a:r>
              <a:rPr lang="en-US" sz="2200">
                <a:latin typeface="Calibri"/>
                <a:ea typeface="Calibri"/>
                <a:cs typeface="Calibri"/>
                <a:sym typeface="Calibri"/>
              </a:rPr>
              <a:t>Lọc các sinh viên có điểm IELTSScore không NULL, sắp xếp theo điểm IELTS giảm dần, theo độ chênh lệch giữa IELTSScore và điểm đầu ra khóa học giảm dần.</a:t>
            </a:r>
            <a:endParaRPr sz="2200">
              <a:latin typeface="Calibri"/>
              <a:ea typeface="Calibri"/>
              <a:cs typeface="Calibri"/>
              <a:sym typeface="Calibri"/>
            </a:endParaRPr>
          </a:p>
          <a:p>
            <a:pPr indent="0" lvl="0" marL="0" rtl="0" algn="l">
              <a:lnSpc>
                <a:spcPct val="115000"/>
              </a:lnSpc>
              <a:spcBef>
                <a:spcPts val="0"/>
              </a:spcBef>
              <a:spcAft>
                <a:spcPts val="0"/>
              </a:spcAft>
              <a:buNone/>
            </a:pPr>
            <a:r>
              <a:t/>
            </a:r>
            <a:endParaRPr sz="2200">
              <a:latin typeface="Calibri"/>
              <a:ea typeface="Calibri"/>
              <a:cs typeface="Calibri"/>
              <a:sym typeface="Calibri"/>
            </a:endParaRPr>
          </a:p>
        </p:txBody>
      </p:sp>
      <p:pic>
        <p:nvPicPr>
          <p:cNvPr id="259" name="Google Shape;259;p38"/>
          <p:cNvPicPr preferRelativeResize="0"/>
          <p:nvPr/>
        </p:nvPicPr>
        <p:blipFill>
          <a:blip r:embed="rId3">
            <a:alphaModFix/>
          </a:blip>
          <a:stretch>
            <a:fillRect/>
          </a:stretch>
        </p:blipFill>
        <p:spPr>
          <a:xfrm>
            <a:off x="4458000" y="861893"/>
            <a:ext cx="4686000" cy="5378770"/>
          </a:xfrm>
          <a:prstGeom prst="rect">
            <a:avLst/>
          </a:prstGeom>
          <a:noFill/>
          <a:ln>
            <a:noFill/>
          </a:ln>
        </p:spPr>
      </p:pic>
      <p:pic>
        <p:nvPicPr>
          <p:cNvPr id="260" name="Google Shape;260;p38"/>
          <p:cNvPicPr preferRelativeResize="0"/>
          <p:nvPr/>
        </p:nvPicPr>
        <p:blipFill>
          <a:blip r:embed="rId4">
            <a:alphaModFix/>
          </a:blip>
          <a:stretch>
            <a:fillRect/>
          </a:stretch>
        </p:blipFill>
        <p:spPr>
          <a:xfrm>
            <a:off x="4458000" y="1882259"/>
            <a:ext cx="4686000" cy="32381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9"/>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p39"/>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67" name="Google Shape;267;p39"/>
          <p:cNvSpPr txBox="1"/>
          <p:nvPr>
            <p:ph idx="1" type="body"/>
          </p:nvPr>
        </p:nvSpPr>
        <p:spPr>
          <a:xfrm>
            <a:off x="0" y="999150"/>
            <a:ext cx="8924700" cy="4859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9</a:t>
            </a:r>
            <a:r>
              <a:rPr lang="en-US" sz="2500">
                <a:latin typeface="Calibri"/>
                <a:ea typeface="Calibri"/>
                <a:cs typeface="Calibri"/>
                <a:sym typeface="Calibri"/>
              </a:rPr>
              <a:t>. </a:t>
            </a:r>
            <a:r>
              <a:rPr lang="en-US" sz="2500">
                <a:latin typeface="Calibri"/>
                <a:ea typeface="Calibri"/>
                <a:cs typeface="Calibri"/>
                <a:sym typeface="Calibri"/>
              </a:rPr>
              <a:t>Hiển thị nội dung bài học, bài tập và ngày học - giờ học của một học viên:</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Lấy thông tin lớp học và học viên từ các bảng Student_Status_At_Class, Clazz và Student dựa trên student_id đầu vào.</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Tính toán lịch học và thông tin bài học dựa trên ghép nối khóa học của từng học viên với studentid đầu vào, sau đó tính toán lịch học của các buổi học sau dựa theo ngày bắt đầu 1 và ngày bắt đầu 2 (ví dụ buổi số 3 sau 7 ngày tính từ ngày bắt đầu 1, buổi số 4 bắt đầu từ 7 ngày sau ngày bắt đầu 2).</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Lấy thông tin bài học từ bảng Lesson dựa trên courseid tương ứng với lớp học và mức độ của học viên (endcoursepoint).</a:t>
            </a:r>
            <a:endParaRPr sz="2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200">
              <a:latin typeface="Calibri"/>
              <a:ea typeface="Calibri"/>
              <a:cs typeface="Calibri"/>
              <a:sym typeface="Calibri"/>
            </a:endParaRPr>
          </a:p>
          <a:p>
            <a:pPr indent="0" lvl="0" marL="0" rtl="0" algn="l">
              <a:lnSpc>
                <a:spcPct val="115000"/>
              </a:lnSpc>
              <a:spcBef>
                <a:spcPts val="0"/>
              </a:spcBef>
              <a:spcAft>
                <a:spcPts val="0"/>
              </a:spcAft>
              <a:buNone/>
            </a:pPr>
            <a:r>
              <a:t/>
            </a:r>
            <a:endParaRPr sz="2200">
              <a:latin typeface="Calibri"/>
              <a:ea typeface="Calibri"/>
              <a:cs typeface="Calibri"/>
              <a:sym typeface="Calibri"/>
            </a:endParaRPr>
          </a:p>
        </p:txBody>
      </p:sp>
      <p:pic>
        <p:nvPicPr>
          <p:cNvPr id="268" name="Google Shape;268;p39"/>
          <p:cNvPicPr preferRelativeResize="0"/>
          <p:nvPr/>
        </p:nvPicPr>
        <p:blipFill>
          <a:blip r:embed="rId3">
            <a:alphaModFix/>
          </a:blip>
          <a:stretch>
            <a:fillRect/>
          </a:stretch>
        </p:blipFill>
        <p:spPr>
          <a:xfrm>
            <a:off x="1763625" y="999150"/>
            <a:ext cx="5616800" cy="3312608"/>
          </a:xfrm>
          <a:prstGeom prst="rect">
            <a:avLst/>
          </a:prstGeom>
          <a:noFill/>
          <a:ln>
            <a:noFill/>
          </a:ln>
        </p:spPr>
      </p:pic>
      <p:pic>
        <p:nvPicPr>
          <p:cNvPr id="269" name="Google Shape;269;p39"/>
          <p:cNvPicPr preferRelativeResize="0"/>
          <p:nvPr/>
        </p:nvPicPr>
        <p:blipFill>
          <a:blip r:embed="rId4">
            <a:alphaModFix/>
          </a:blip>
          <a:stretch>
            <a:fillRect/>
          </a:stretch>
        </p:blipFill>
        <p:spPr>
          <a:xfrm>
            <a:off x="1763625" y="4311758"/>
            <a:ext cx="5616800" cy="2104591"/>
          </a:xfrm>
          <a:prstGeom prst="rect">
            <a:avLst/>
          </a:prstGeom>
          <a:noFill/>
          <a:ln>
            <a:noFill/>
          </a:ln>
        </p:spPr>
      </p:pic>
      <p:pic>
        <p:nvPicPr>
          <p:cNvPr id="270" name="Google Shape;270;p39"/>
          <p:cNvPicPr preferRelativeResize="0"/>
          <p:nvPr/>
        </p:nvPicPr>
        <p:blipFill>
          <a:blip r:embed="rId5">
            <a:alphaModFix/>
          </a:blip>
          <a:stretch>
            <a:fillRect/>
          </a:stretch>
        </p:blipFill>
        <p:spPr>
          <a:xfrm>
            <a:off x="713387" y="1094950"/>
            <a:ext cx="7717213" cy="5066975"/>
          </a:xfrm>
          <a:prstGeom prst="rect">
            <a:avLst/>
          </a:prstGeom>
          <a:noFill/>
          <a:ln>
            <a:noFill/>
          </a:ln>
        </p:spPr>
      </p:pic>
      <p:pic>
        <p:nvPicPr>
          <p:cNvPr id="271" name="Google Shape;271;p39"/>
          <p:cNvPicPr preferRelativeResize="0"/>
          <p:nvPr/>
        </p:nvPicPr>
        <p:blipFill>
          <a:blip r:embed="rId6">
            <a:alphaModFix/>
          </a:blip>
          <a:stretch>
            <a:fillRect/>
          </a:stretch>
        </p:blipFill>
        <p:spPr>
          <a:xfrm>
            <a:off x="1705000" y="1500188"/>
            <a:ext cx="5734050" cy="385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69"/>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7" name="Google Shape;277;p4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78" name="Google Shape;278;p40"/>
          <p:cNvSpPr txBox="1"/>
          <p:nvPr>
            <p:ph idx="1" type="body"/>
          </p:nvPr>
        </p:nvSpPr>
        <p:spPr>
          <a:xfrm>
            <a:off x="0" y="999150"/>
            <a:ext cx="4458000" cy="4859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10</a:t>
            </a:r>
            <a:r>
              <a:rPr lang="en-US" sz="2500">
                <a:latin typeface="Calibri"/>
                <a:ea typeface="Calibri"/>
                <a:cs typeface="Calibri"/>
                <a:sym typeface="Calibri"/>
              </a:rPr>
              <a:t>. </a:t>
            </a:r>
            <a:r>
              <a:rPr lang="en-US" sz="2500">
                <a:latin typeface="Calibri"/>
                <a:ea typeface="Calibri"/>
                <a:cs typeface="Calibri"/>
                <a:sym typeface="Calibri"/>
              </a:rPr>
              <a:t>Hàm để thêm thông tin học viên khi học viên đến trung tâm và tạo bài test đầu vào cho học viên đó:</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Đầu vào: Các thông tin của học sinh và bài test đầu vào của học sinh đó.</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Hàm sẽ tự sinh ra một link meeting mới và check xem link đó có trùng hay không, sau đó thêm các thông tin vào bảng học viên và bảng bài test đầu vào.</a:t>
            </a:r>
            <a:endParaRPr sz="2200">
              <a:latin typeface="Calibri"/>
              <a:ea typeface="Calibri"/>
              <a:cs typeface="Calibri"/>
              <a:sym typeface="Calibri"/>
            </a:endParaRPr>
          </a:p>
        </p:txBody>
      </p:sp>
      <p:pic>
        <p:nvPicPr>
          <p:cNvPr id="279" name="Google Shape;279;p40"/>
          <p:cNvPicPr preferRelativeResize="0"/>
          <p:nvPr/>
        </p:nvPicPr>
        <p:blipFill>
          <a:blip r:embed="rId3">
            <a:alphaModFix/>
          </a:blip>
          <a:stretch>
            <a:fillRect/>
          </a:stretch>
        </p:blipFill>
        <p:spPr>
          <a:xfrm>
            <a:off x="4254600" y="1100175"/>
            <a:ext cx="4889400" cy="3045725"/>
          </a:xfrm>
          <a:prstGeom prst="rect">
            <a:avLst/>
          </a:prstGeom>
          <a:noFill/>
          <a:ln>
            <a:noFill/>
          </a:ln>
        </p:spPr>
      </p:pic>
      <p:pic>
        <p:nvPicPr>
          <p:cNvPr id="280" name="Google Shape;280;p40"/>
          <p:cNvPicPr preferRelativeResize="0"/>
          <p:nvPr/>
        </p:nvPicPr>
        <p:blipFill>
          <a:blip r:embed="rId4">
            <a:alphaModFix/>
          </a:blip>
          <a:stretch>
            <a:fillRect/>
          </a:stretch>
        </p:blipFill>
        <p:spPr>
          <a:xfrm>
            <a:off x="4254600" y="4145900"/>
            <a:ext cx="4889400" cy="20792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4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87" name="Google Shape;287;p41"/>
          <p:cNvSpPr txBox="1"/>
          <p:nvPr>
            <p:ph idx="1" type="body"/>
          </p:nvPr>
        </p:nvSpPr>
        <p:spPr>
          <a:xfrm>
            <a:off x="1705050" y="4528938"/>
            <a:ext cx="5734200" cy="1699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11. </a:t>
            </a:r>
            <a:r>
              <a:rPr lang="en-US" sz="2500">
                <a:latin typeface="Calibri"/>
                <a:ea typeface="Calibri"/>
                <a:cs typeface="Calibri"/>
                <a:sym typeface="Calibri"/>
              </a:rPr>
              <a:t>Hàm để cập nhật điểm bài test đầu vào sau khi giáo viên đã chấm xong:</a:t>
            </a:r>
            <a:endParaRPr sz="25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update trên bảng Entrance_Test</a:t>
            </a:r>
            <a:endParaRPr sz="2200">
              <a:latin typeface="Calibri"/>
              <a:ea typeface="Calibri"/>
              <a:cs typeface="Calibri"/>
              <a:sym typeface="Calibri"/>
            </a:endParaRPr>
          </a:p>
        </p:txBody>
      </p:sp>
      <p:pic>
        <p:nvPicPr>
          <p:cNvPr id="288" name="Google Shape;288;p41"/>
          <p:cNvPicPr preferRelativeResize="0"/>
          <p:nvPr/>
        </p:nvPicPr>
        <p:blipFill>
          <a:blip r:embed="rId3">
            <a:alphaModFix/>
          </a:blip>
          <a:stretch>
            <a:fillRect/>
          </a:stretch>
        </p:blipFill>
        <p:spPr>
          <a:xfrm>
            <a:off x="1704975" y="859750"/>
            <a:ext cx="5734050" cy="3343275"/>
          </a:xfrm>
          <a:prstGeom prst="rect">
            <a:avLst/>
          </a:prstGeom>
          <a:noFill/>
          <a:ln>
            <a:noFill/>
          </a:ln>
        </p:spPr>
      </p:pic>
      <p:pic>
        <p:nvPicPr>
          <p:cNvPr id="289" name="Google Shape;289;p41"/>
          <p:cNvPicPr preferRelativeResize="0"/>
          <p:nvPr/>
        </p:nvPicPr>
        <p:blipFill>
          <a:blip r:embed="rId4">
            <a:alphaModFix/>
          </a:blip>
          <a:stretch>
            <a:fillRect/>
          </a:stretch>
        </p:blipFill>
        <p:spPr>
          <a:xfrm>
            <a:off x="1705125" y="819950"/>
            <a:ext cx="5734050" cy="341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8"/>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 name="Google Shape;295;p42"/>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296" name="Google Shape;296;p42"/>
          <p:cNvSpPr txBox="1"/>
          <p:nvPr>
            <p:ph idx="1" type="body"/>
          </p:nvPr>
        </p:nvSpPr>
        <p:spPr>
          <a:xfrm>
            <a:off x="0" y="1369800"/>
            <a:ext cx="3410100" cy="4118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12. </a:t>
            </a:r>
            <a:r>
              <a:rPr lang="en-US" sz="2500">
                <a:latin typeface="Calibri"/>
                <a:ea typeface="Calibri"/>
                <a:cs typeface="Calibri"/>
                <a:sym typeface="Calibri"/>
              </a:rPr>
              <a:t>Hàm để tìm các lớp học trùng giờ:</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Đầu vào: ngày và giờ muốn tìm lớp học trùng.</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Function sẽ so sánh ngày - giờ mở lớp và đưa ra danh sách các lớp trùng giờ mở ⇔ trùng thời gian.</a:t>
            </a:r>
            <a:endParaRPr sz="2200">
              <a:latin typeface="Calibri"/>
              <a:ea typeface="Calibri"/>
              <a:cs typeface="Calibri"/>
              <a:sym typeface="Calibri"/>
            </a:endParaRPr>
          </a:p>
        </p:txBody>
      </p:sp>
      <p:pic>
        <p:nvPicPr>
          <p:cNvPr id="297" name="Google Shape;297;p42"/>
          <p:cNvPicPr preferRelativeResize="0"/>
          <p:nvPr/>
        </p:nvPicPr>
        <p:blipFill>
          <a:blip r:embed="rId3">
            <a:alphaModFix/>
          </a:blip>
          <a:stretch>
            <a:fillRect/>
          </a:stretch>
        </p:blipFill>
        <p:spPr>
          <a:xfrm>
            <a:off x="3409950" y="1619250"/>
            <a:ext cx="5734050" cy="3619500"/>
          </a:xfrm>
          <a:prstGeom prst="rect">
            <a:avLst/>
          </a:prstGeom>
          <a:noFill/>
          <a:ln>
            <a:noFill/>
          </a:ln>
        </p:spPr>
      </p:pic>
      <p:pic>
        <p:nvPicPr>
          <p:cNvPr id="298" name="Google Shape;298;p42"/>
          <p:cNvPicPr preferRelativeResize="0"/>
          <p:nvPr/>
        </p:nvPicPr>
        <p:blipFill>
          <a:blip r:embed="rId4">
            <a:alphaModFix/>
          </a:blip>
          <a:stretch>
            <a:fillRect/>
          </a:stretch>
        </p:blipFill>
        <p:spPr>
          <a:xfrm>
            <a:off x="3409950" y="1619238"/>
            <a:ext cx="5734050" cy="401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p43"/>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05" name="Google Shape;305;p43"/>
          <p:cNvSpPr txBox="1"/>
          <p:nvPr>
            <p:ph idx="1" type="body"/>
          </p:nvPr>
        </p:nvSpPr>
        <p:spPr>
          <a:xfrm>
            <a:off x="25" y="2874888"/>
            <a:ext cx="9144000" cy="3983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a:latin typeface="Calibri"/>
                <a:ea typeface="Calibri"/>
                <a:cs typeface="Calibri"/>
                <a:sym typeface="Calibri"/>
              </a:rPr>
              <a:t>13. </a:t>
            </a:r>
            <a:r>
              <a:rPr lang="en-US" sz="2000">
                <a:latin typeface="Calibri"/>
                <a:ea typeface="Calibri"/>
                <a:cs typeface="Calibri"/>
                <a:sym typeface="Calibri"/>
              </a:rPr>
              <a:t>Function tìm ra danh sách học viên nghỉ học quá nhiều - có điểm tổng kết dưới 7 - hủy cam kết đầu ra:</a:t>
            </a:r>
            <a:endParaRPr sz="2000">
              <a:latin typeface="Calibri"/>
              <a:ea typeface="Calibri"/>
              <a:cs typeface="Calibri"/>
              <a:sym typeface="Calibri"/>
            </a:endParaRPr>
          </a:p>
          <a:p>
            <a:pPr indent="0" lvl="0" marL="0" rtl="0" algn="l">
              <a:lnSpc>
                <a:spcPct val="115000"/>
              </a:lnSpc>
              <a:spcBef>
                <a:spcPts val="0"/>
              </a:spcBef>
              <a:spcAft>
                <a:spcPts val="0"/>
              </a:spcAft>
              <a:buNone/>
            </a:pPr>
            <a:r>
              <a:rPr lang="en-US" sz="2000">
                <a:latin typeface="Calibri"/>
                <a:ea typeface="Calibri"/>
                <a:cs typeface="Calibri"/>
                <a:sym typeface="Calibri"/>
              </a:rPr>
              <a:t>Cơ chế hoạt động:</a:t>
            </a:r>
            <a:endParaRPr sz="2000">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Char char="-"/>
            </a:pPr>
            <a:r>
              <a:rPr lang="en-US" sz="1900">
                <a:latin typeface="Calibri"/>
                <a:ea typeface="Calibri"/>
                <a:cs typeface="Calibri"/>
                <a:sym typeface="Calibri"/>
              </a:rPr>
              <a:t>Đầu vào: không có đầu vào.</a:t>
            </a:r>
            <a:endParaRPr sz="1900">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Char char="-"/>
            </a:pPr>
            <a:r>
              <a:rPr lang="en-US" sz="1900">
                <a:latin typeface="Calibri"/>
                <a:ea typeface="Calibri"/>
                <a:cs typeface="Calibri"/>
                <a:sym typeface="Calibri"/>
              </a:rPr>
              <a:t>Quét qua thông số buổi nghỉ học và điểm tổng của học viên để tìm ra những học viên bị hủy cam kết đầu ra.</a:t>
            </a:r>
            <a:endParaRPr sz="1900">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Char char="-"/>
            </a:pPr>
            <a:r>
              <a:rPr lang="en-US" sz="1900">
                <a:latin typeface="Calibri"/>
                <a:ea typeface="Calibri"/>
                <a:cs typeface="Calibri"/>
                <a:sym typeface="Calibri"/>
              </a:rPr>
              <a:t>Cập nhật trạng thái của các học viên còn đang học thành Active* nếu:</a:t>
            </a:r>
            <a:endParaRPr sz="1900">
              <a:latin typeface="Calibri"/>
              <a:ea typeface="Calibri"/>
              <a:cs typeface="Calibri"/>
              <a:sym typeface="Calibri"/>
            </a:endParaRPr>
          </a:p>
          <a:p>
            <a:pPr indent="-349250" lvl="0" marL="914400" rtl="0" algn="l">
              <a:lnSpc>
                <a:spcPct val="115000"/>
              </a:lnSpc>
              <a:spcBef>
                <a:spcPts val="0"/>
              </a:spcBef>
              <a:spcAft>
                <a:spcPts val="0"/>
              </a:spcAft>
              <a:buSzPts val="1900"/>
              <a:buFont typeface="Calibri"/>
              <a:buChar char="+"/>
            </a:pPr>
            <a:r>
              <a:rPr lang="en-US" sz="1900">
                <a:latin typeface="Calibri"/>
                <a:ea typeface="Calibri"/>
                <a:cs typeface="Calibri"/>
                <a:sym typeface="Calibri"/>
              </a:rPr>
              <a:t>Active* - Low score and high absence: nghỉ học nhiều - điểm thấp.</a:t>
            </a:r>
            <a:endParaRPr sz="1900">
              <a:latin typeface="Calibri"/>
              <a:ea typeface="Calibri"/>
              <a:cs typeface="Calibri"/>
              <a:sym typeface="Calibri"/>
            </a:endParaRPr>
          </a:p>
          <a:p>
            <a:pPr indent="-349250" lvl="0" marL="914400" rtl="0" algn="l">
              <a:lnSpc>
                <a:spcPct val="115000"/>
              </a:lnSpc>
              <a:spcBef>
                <a:spcPts val="0"/>
              </a:spcBef>
              <a:spcAft>
                <a:spcPts val="0"/>
              </a:spcAft>
              <a:buSzPts val="1900"/>
              <a:buFont typeface="Calibri"/>
              <a:buChar char="+"/>
            </a:pPr>
            <a:r>
              <a:rPr lang="en-US" sz="1900">
                <a:latin typeface="Calibri"/>
                <a:ea typeface="Calibri"/>
                <a:cs typeface="Calibri"/>
                <a:sym typeface="Calibri"/>
              </a:rPr>
              <a:t>Active* - Low score: điểm trung bình thấp</a:t>
            </a:r>
            <a:endParaRPr sz="1900">
              <a:latin typeface="Calibri"/>
              <a:ea typeface="Calibri"/>
              <a:cs typeface="Calibri"/>
              <a:sym typeface="Calibri"/>
            </a:endParaRPr>
          </a:p>
          <a:p>
            <a:pPr indent="-349250" lvl="0" marL="914400" rtl="0" algn="l">
              <a:lnSpc>
                <a:spcPct val="115000"/>
              </a:lnSpc>
              <a:spcBef>
                <a:spcPts val="0"/>
              </a:spcBef>
              <a:spcAft>
                <a:spcPts val="0"/>
              </a:spcAft>
              <a:buSzPts val="1900"/>
              <a:buFont typeface="Calibri"/>
              <a:buChar char="+"/>
            </a:pPr>
            <a:r>
              <a:rPr lang="en-US" sz="1900">
                <a:latin typeface="Calibri"/>
                <a:ea typeface="Calibri"/>
                <a:cs typeface="Calibri"/>
                <a:sym typeface="Calibri"/>
              </a:rPr>
              <a:t>Active* - High absence: nghỉ học nhiều.</a:t>
            </a:r>
            <a:endParaRPr sz="2100">
              <a:latin typeface="Calibri"/>
              <a:ea typeface="Calibri"/>
              <a:cs typeface="Calibri"/>
              <a:sym typeface="Calibri"/>
            </a:endParaRPr>
          </a:p>
        </p:txBody>
      </p:sp>
      <p:pic>
        <p:nvPicPr>
          <p:cNvPr id="306" name="Google Shape;306;p43"/>
          <p:cNvPicPr preferRelativeResize="0"/>
          <p:nvPr/>
        </p:nvPicPr>
        <p:blipFill>
          <a:blip r:embed="rId3">
            <a:alphaModFix/>
          </a:blip>
          <a:stretch>
            <a:fillRect/>
          </a:stretch>
        </p:blipFill>
        <p:spPr>
          <a:xfrm>
            <a:off x="25" y="923800"/>
            <a:ext cx="4140399" cy="1858550"/>
          </a:xfrm>
          <a:prstGeom prst="rect">
            <a:avLst/>
          </a:prstGeom>
          <a:noFill/>
          <a:ln>
            <a:noFill/>
          </a:ln>
        </p:spPr>
      </p:pic>
      <p:pic>
        <p:nvPicPr>
          <p:cNvPr id="307" name="Google Shape;307;p43"/>
          <p:cNvPicPr preferRelativeResize="0"/>
          <p:nvPr/>
        </p:nvPicPr>
        <p:blipFill>
          <a:blip r:embed="rId4">
            <a:alphaModFix/>
          </a:blip>
          <a:stretch>
            <a:fillRect/>
          </a:stretch>
        </p:blipFill>
        <p:spPr>
          <a:xfrm>
            <a:off x="4140425" y="923800"/>
            <a:ext cx="5003576" cy="1858550"/>
          </a:xfrm>
          <a:prstGeom prst="rect">
            <a:avLst/>
          </a:prstGeom>
          <a:noFill/>
          <a:ln>
            <a:noFill/>
          </a:ln>
        </p:spPr>
      </p:pic>
      <p:pic>
        <p:nvPicPr>
          <p:cNvPr id="308" name="Google Shape;308;p43"/>
          <p:cNvPicPr preferRelativeResize="0"/>
          <p:nvPr/>
        </p:nvPicPr>
        <p:blipFill>
          <a:blip r:embed="rId5">
            <a:alphaModFix/>
          </a:blip>
          <a:stretch>
            <a:fillRect/>
          </a:stretch>
        </p:blipFill>
        <p:spPr>
          <a:xfrm>
            <a:off x="1199187" y="1220538"/>
            <a:ext cx="6745675" cy="4661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 name="Google Shape;95;p17"/>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dự án</a:t>
            </a:r>
            <a:endParaRPr>
              <a:latin typeface="Calibri"/>
              <a:ea typeface="Calibri"/>
              <a:cs typeface="Calibri"/>
              <a:sym typeface="Calibri"/>
            </a:endParaRPr>
          </a:p>
        </p:txBody>
      </p:sp>
      <p:sp>
        <p:nvSpPr>
          <p:cNvPr id="96" name="Google Shape;96;p17"/>
          <p:cNvSpPr txBox="1"/>
          <p:nvPr>
            <p:ph idx="1" type="body"/>
          </p:nvPr>
        </p:nvSpPr>
        <p:spPr>
          <a:xfrm>
            <a:off x="235075" y="1402375"/>
            <a:ext cx="8674200" cy="22404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Font typeface="Calibri"/>
              <a:buChar char="-"/>
            </a:pPr>
            <a:r>
              <a:rPr lang="en-US">
                <a:latin typeface="Calibri"/>
                <a:ea typeface="Calibri"/>
                <a:cs typeface="Calibri"/>
                <a:sym typeface="Calibri"/>
              </a:rPr>
              <a:t>Ý tưởng khởi đầu: Phát triển hệ thống quản lý trung tâm đào tạo tiếng Anh.</a:t>
            </a:r>
            <a:endParaRPr>
              <a:latin typeface="Calibri"/>
              <a:ea typeface="Calibri"/>
              <a:cs typeface="Calibri"/>
              <a:sym typeface="Calibri"/>
            </a:endParaRPr>
          </a:p>
          <a:p>
            <a:pPr indent="0" lvl="0" marL="0" rtl="0" algn="l">
              <a:lnSpc>
                <a:spcPct val="90000"/>
              </a:lnSpc>
              <a:spcBef>
                <a:spcPts val="0"/>
              </a:spcBef>
              <a:spcAft>
                <a:spcPts val="0"/>
              </a:spcAft>
              <a:buNone/>
            </a:pPr>
            <a:r>
              <a:t/>
            </a:r>
            <a:endParaRPr>
              <a:latin typeface="Calibri"/>
              <a:ea typeface="Calibri"/>
              <a:cs typeface="Calibri"/>
              <a:sym typeface="Calibri"/>
            </a:endParaRPr>
          </a:p>
          <a:p>
            <a:pPr indent="-406400" lvl="0" marL="457200" rtl="0" algn="l">
              <a:lnSpc>
                <a:spcPct val="90000"/>
              </a:lnSpc>
              <a:spcBef>
                <a:spcPts val="0"/>
              </a:spcBef>
              <a:spcAft>
                <a:spcPts val="0"/>
              </a:spcAft>
              <a:buSzPts val="2800"/>
              <a:buFont typeface="Calibri"/>
              <a:buChar char="-"/>
            </a:pPr>
            <a:r>
              <a:rPr lang="en-US">
                <a:latin typeface="Calibri"/>
                <a:ea typeface="Calibri"/>
                <a:cs typeface="Calibri"/>
                <a:sym typeface="Calibri"/>
              </a:rPr>
              <a:t>Mục đích: Giải quyết các vấn đề trong quản lý và vận hành của các trung tâm ngoại ngữ.</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44"/>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15" name="Google Shape;315;p44"/>
          <p:cNvSpPr txBox="1"/>
          <p:nvPr>
            <p:ph idx="1" type="body"/>
          </p:nvPr>
        </p:nvSpPr>
        <p:spPr>
          <a:xfrm>
            <a:off x="0" y="936825"/>
            <a:ext cx="3410100" cy="5270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14. Đưa ra khuyến nghị khóa học cho học viên dựa theo kết quả test đầu vào:</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Đầu vào: mã học viên.</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Cơ chế: tính trung bình điểm Speaking và General đầu vào, sau đó đưa ra khuyến nghị khóa học gần nhất với điểm trung bình này của học viên.</a:t>
            </a:r>
            <a:endParaRPr sz="2200">
              <a:latin typeface="Calibri"/>
              <a:ea typeface="Calibri"/>
              <a:cs typeface="Calibri"/>
              <a:sym typeface="Calibri"/>
            </a:endParaRPr>
          </a:p>
        </p:txBody>
      </p:sp>
      <p:pic>
        <p:nvPicPr>
          <p:cNvPr id="316" name="Google Shape;316;p44"/>
          <p:cNvPicPr preferRelativeResize="0"/>
          <p:nvPr/>
        </p:nvPicPr>
        <p:blipFill>
          <a:blip r:embed="rId3">
            <a:alphaModFix/>
          </a:blip>
          <a:stretch>
            <a:fillRect/>
          </a:stretch>
        </p:blipFill>
        <p:spPr>
          <a:xfrm>
            <a:off x="3409950" y="1223963"/>
            <a:ext cx="5734050" cy="4410075"/>
          </a:xfrm>
          <a:prstGeom prst="rect">
            <a:avLst/>
          </a:prstGeom>
          <a:noFill/>
          <a:ln>
            <a:noFill/>
          </a:ln>
        </p:spPr>
      </p:pic>
      <p:pic>
        <p:nvPicPr>
          <p:cNvPr id="317" name="Google Shape;317;p44"/>
          <p:cNvPicPr preferRelativeResize="0"/>
          <p:nvPr/>
        </p:nvPicPr>
        <p:blipFill>
          <a:blip r:embed="rId4">
            <a:alphaModFix/>
          </a:blip>
          <a:stretch>
            <a:fillRect/>
          </a:stretch>
        </p:blipFill>
        <p:spPr>
          <a:xfrm>
            <a:off x="3409950" y="1524013"/>
            <a:ext cx="5734050" cy="381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45"/>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24" name="Google Shape;324;p45"/>
          <p:cNvSpPr txBox="1"/>
          <p:nvPr>
            <p:ph idx="1" type="body"/>
          </p:nvPr>
        </p:nvSpPr>
        <p:spPr>
          <a:xfrm>
            <a:off x="0" y="2019200"/>
            <a:ext cx="3410100" cy="3314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15. </a:t>
            </a:r>
            <a:r>
              <a:rPr lang="en-US" sz="2500">
                <a:latin typeface="Calibri"/>
                <a:ea typeface="Calibri"/>
                <a:cs typeface="Calibri"/>
                <a:sym typeface="Calibri"/>
              </a:rPr>
              <a:t>Hàm hiển thị bài test đầu vào khi biết mã học sinh</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200">
                <a:latin typeface="Calibri"/>
                <a:ea typeface="Calibri"/>
                <a:cs typeface="Calibri"/>
                <a:sym typeface="Calibri"/>
              </a:rPr>
              <a:t>Cơ chế hoạt động:</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Tìm thông tin về bài test đầu vào trong bảng Entrance_Test dựa vào mã học sinh trong bảng.</a:t>
            </a:r>
            <a:endParaRPr sz="2200">
              <a:latin typeface="Calibri"/>
              <a:ea typeface="Calibri"/>
              <a:cs typeface="Calibri"/>
              <a:sym typeface="Calibri"/>
            </a:endParaRPr>
          </a:p>
          <a:p>
            <a:pPr indent="0" lvl="0" marL="0" rtl="0" algn="l">
              <a:lnSpc>
                <a:spcPct val="115000"/>
              </a:lnSpc>
              <a:spcBef>
                <a:spcPts val="0"/>
              </a:spcBef>
              <a:spcAft>
                <a:spcPts val="0"/>
              </a:spcAft>
              <a:buNone/>
            </a:pPr>
            <a:r>
              <a:t/>
            </a:r>
            <a:endParaRPr sz="2200">
              <a:latin typeface="Calibri"/>
              <a:ea typeface="Calibri"/>
              <a:cs typeface="Calibri"/>
              <a:sym typeface="Calibri"/>
            </a:endParaRPr>
          </a:p>
        </p:txBody>
      </p:sp>
      <p:pic>
        <p:nvPicPr>
          <p:cNvPr id="325" name="Google Shape;325;p45"/>
          <p:cNvPicPr preferRelativeResize="0"/>
          <p:nvPr/>
        </p:nvPicPr>
        <p:blipFill>
          <a:blip r:embed="rId3">
            <a:alphaModFix/>
          </a:blip>
          <a:stretch>
            <a:fillRect/>
          </a:stretch>
        </p:blipFill>
        <p:spPr>
          <a:xfrm>
            <a:off x="3727375" y="1012863"/>
            <a:ext cx="5181600" cy="5076825"/>
          </a:xfrm>
          <a:prstGeom prst="rect">
            <a:avLst/>
          </a:prstGeom>
          <a:noFill/>
          <a:ln>
            <a:noFill/>
          </a:ln>
        </p:spPr>
      </p:pic>
      <p:pic>
        <p:nvPicPr>
          <p:cNvPr id="326" name="Google Shape;326;p45"/>
          <p:cNvPicPr preferRelativeResize="0"/>
          <p:nvPr/>
        </p:nvPicPr>
        <p:blipFill>
          <a:blip r:embed="rId4">
            <a:alphaModFix/>
          </a:blip>
          <a:stretch>
            <a:fillRect/>
          </a:stretch>
        </p:blipFill>
        <p:spPr>
          <a:xfrm>
            <a:off x="4232200" y="1455775"/>
            <a:ext cx="4171950" cy="419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4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33" name="Google Shape;333;p46"/>
          <p:cNvSpPr txBox="1"/>
          <p:nvPr>
            <p:ph idx="1" type="body"/>
          </p:nvPr>
        </p:nvSpPr>
        <p:spPr>
          <a:xfrm>
            <a:off x="0" y="2428213"/>
            <a:ext cx="3410100" cy="2001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16. </a:t>
            </a:r>
            <a:r>
              <a:rPr lang="en-US" sz="2500">
                <a:latin typeface="Calibri"/>
                <a:ea typeface="Calibri"/>
                <a:cs typeface="Calibri"/>
                <a:sym typeface="Calibri"/>
              </a:rPr>
              <a:t>Liệt kê các học sinh có điểm test đầu vào &gt; 6.5(không có lớp học phù hợp tại trung tâm)</a:t>
            </a:r>
            <a:endParaRPr sz="2200">
              <a:latin typeface="Calibri"/>
              <a:ea typeface="Calibri"/>
              <a:cs typeface="Calibri"/>
              <a:sym typeface="Calibri"/>
            </a:endParaRPr>
          </a:p>
        </p:txBody>
      </p:sp>
      <p:pic>
        <p:nvPicPr>
          <p:cNvPr id="334" name="Google Shape;334;p46"/>
          <p:cNvPicPr preferRelativeResize="0"/>
          <p:nvPr/>
        </p:nvPicPr>
        <p:blipFill>
          <a:blip r:embed="rId3">
            <a:alphaModFix/>
          </a:blip>
          <a:stretch>
            <a:fillRect/>
          </a:stretch>
        </p:blipFill>
        <p:spPr>
          <a:xfrm>
            <a:off x="3409950" y="804863"/>
            <a:ext cx="5734050" cy="5248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47"/>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41" name="Google Shape;341;p47"/>
          <p:cNvSpPr txBox="1"/>
          <p:nvPr>
            <p:ph idx="1" type="body"/>
          </p:nvPr>
        </p:nvSpPr>
        <p:spPr>
          <a:xfrm>
            <a:off x="0" y="965843"/>
            <a:ext cx="3410100" cy="4926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17. Hàm tính doanh thu theo quý của toàn bộ trung tâm:</a:t>
            </a:r>
            <a:endParaRPr sz="2500">
              <a:latin typeface="Calibri"/>
              <a:ea typeface="Calibri"/>
              <a:cs typeface="Calibri"/>
              <a:sym typeface="Calibri"/>
            </a:endParaRPr>
          </a:p>
          <a:p>
            <a:pPr indent="0" lvl="0" marL="0" rtl="0" algn="l">
              <a:lnSpc>
                <a:spcPct val="115000"/>
              </a:lnSpc>
              <a:spcBef>
                <a:spcPts val="0"/>
              </a:spcBef>
              <a:spcAft>
                <a:spcPts val="0"/>
              </a:spcAft>
              <a:buNone/>
            </a:pPr>
            <a:r>
              <a:rPr lang="en-US" sz="2500">
                <a:latin typeface="Calibri"/>
                <a:ea typeface="Calibri"/>
                <a:cs typeface="Calibri"/>
                <a:sym typeface="Calibri"/>
              </a:rPr>
              <a:t>Cơ chế hoạt động:</a:t>
            </a:r>
            <a:endParaRPr sz="2500">
              <a:latin typeface="Calibri"/>
              <a:ea typeface="Calibri"/>
              <a:cs typeface="Calibri"/>
              <a:sym typeface="Calibri"/>
            </a:endParaRPr>
          </a:p>
          <a:p>
            <a:pPr indent="-387350" lvl="0" marL="457200" rtl="0" algn="l">
              <a:lnSpc>
                <a:spcPct val="115000"/>
              </a:lnSpc>
              <a:spcBef>
                <a:spcPts val="0"/>
              </a:spcBef>
              <a:spcAft>
                <a:spcPts val="0"/>
              </a:spcAft>
              <a:buSzPts val="2500"/>
              <a:buFont typeface="Calibri"/>
              <a:buChar char="+"/>
            </a:pPr>
            <a:r>
              <a:rPr lang="en-US" sz="2500">
                <a:latin typeface="Calibri"/>
                <a:ea typeface="Calibri"/>
                <a:cs typeface="Calibri"/>
                <a:sym typeface="Calibri"/>
              </a:rPr>
              <a:t>Đầu vào: năm, quý.</a:t>
            </a:r>
            <a:endParaRPr sz="2500">
              <a:latin typeface="Calibri"/>
              <a:ea typeface="Calibri"/>
              <a:cs typeface="Calibri"/>
              <a:sym typeface="Calibri"/>
            </a:endParaRPr>
          </a:p>
          <a:p>
            <a:pPr indent="-387350" lvl="0" marL="457200" rtl="0" algn="l">
              <a:lnSpc>
                <a:spcPct val="115000"/>
              </a:lnSpc>
              <a:spcBef>
                <a:spcPts val="0"/>
              </a:spcBef>
              <a:spcAft>
                <a:spcPts val="0"/>
              </a:spcAft>
              <a:buSzPts val="2500"/>
              <a:buFont typeface="Calibri"/>
              <a:buChar char="+"/>
            </a:pPr>
            <a:r>
              <a:rPr lang="en-US" sz="2500">
                <a:latin typeface="Calibri"/>
                <a:ea typeface="Calibri"/>
                <a:cs typeface="Calibri"/>
                <a:sym typeface="Calibri"/>
              </a:rPr>
              <a:t>Tính doanh thu của tất cả các lớp mở trong 1 quý(có ngày OpenDate1 trùng với tháng bắt đầu quý).</a:t>
            </a:r>
            <a:endParaRPr sz="2500">
              <a:latin typeface="Calibri"/>
              <a:ea typeface="Calibri"/>
              <a:cs typeface="Calibri"/>
              <a:sym typeface="Calibri"/>
            </a:endParaRPr>
          </a:p>
          <a:p>
            <a:pPr indent="0" lvl="0" marL="0" rtl="0" algn="l">
              <a:lnSpc>
                <a:spcPct val="115000"/>
              </a:lnSpc>
              <a:spcBef>
                <a:spcPts val="0"/>
              </a:spcBef>
              <a:spcAft>
                <a:spcPts val="0"/>
              </a:spcAft>
              <a:buNone/>
            </a:pPr>
            <a:r>
              <a:t/>
            </a:r>
            <a:endParaRPr sz="2500">
              <a:latin typeface="Calibri"/>
              <a:ea typeface="Calibri"/>
              <a:cs typeface="Calibri"/>
              <a:sym typeface="Calibri"/>
            </a:endParaRPr>
          </a:p>
          <a:p>
            <a:pPr indent="0" lvl="0" marL="0" rtl="0" algn="l">
              <a:lnSpc>
                <a:spcPct val="115000"/>
              </a:lnSpc>
              <a:spcBef>
                <a:spcPts val="0"/>
              </a:spcBef>
              <a:spcAft>
                <a:spcPts val="0"/>
              </a:spcAft>
              <a:buNone/>
            </a:pPr>
            <a:r>
              <a:t/>
            </a:r>
            <a:endParaRPr sz="2500">
              <a:latin typeface="Calibri"/>
              <a:ea typeface="Calibri"/>
              <a:cs typeface="Calibri"/>
              <a:sym typeface="Calibri"/>
            </a:endParaRPr>
          </a:p>
          <a:p>
            <a:pPr indent="0" lvl="0" marL="0" rtl="0" algn="l">
              <a:lnSpc>
                <a:spcPct val="115000"/>
              </a:lnSpc>
              <a:spcBef>
                <a:spcPts val="0"/>
              </a:spcBef>
              <a:spcAft>
                <a:spcPts val="0"/>
              </a:spcAft>
              <a:buNone/>
            </a:pPr>
            <a:r>
              <a:t/>
            </a:r>
            <a:endParaRPr sz="2500">
              <a:latin typeface="Calibri"/>
              <a:ea typeface="Calibri"/>
              <a:cs typeface="Calibri"/>
              <a:sym typeface="Calibri"/>
            </a:endParaRPr>
          </a:p>
          <a:p>
            <a:pPr indent="0" lvl="0" marL="0" rtl="0" algn="l">
              <a:lnSpc>
                <a:spcPct val="115000"/>
              </a:lnSpc>
              <a:spcBef>
                <a:spcPts val="0"/>
              </a:spcBef>
              <a:spcAft>
                <a:spcPts val="0"/>
              </a:spcAft>
              <a:buNone/>
            </a:pPr>
            <a:r>
              <a:t/>
            </a:r>
            <a:endParaRPr sz="2500">
              <a:latin typeface="Calibri"/>
              <a:ea typeface="Calibri"/>
              <a:cs typeface="Calibri"/>
              <a:sym typeface="Calibri"/>
            </a:endParaRPr>
          </a:p>
        </p:txBody>
      </p:sp>
      <p:pic>
        <p:nvPicPr>
          <p:cNvPr id="342" name="Google Shape;342;p47"/>
          <p:cNvPicPr preferRelativeResize="0"/>
          <p:nvPr/>
        </p:nvPicPr>
        <p:blipFill>
          <a:blip r:embed="rId3">
            <a:alphaModFix/>
          </a:blip>
          <a:stretch>
            <a:fillRect/>
          </a:stretch>
        </p:blipFill>
        <p:spPr>
          <a:xfrm>
            <a:off x="3410100" y="1919313"/>
            <a:ext cx="5734050" cy="3019425"/>
          </a:xfrm>
          <a:prstGeom prst="rect">
            <a:avLst/>
          </a:prstGeom>
          <a:noFill/>
          <a:ln>
            <a:noFill/>
          </a:ln>
        </p:spPr>
      </p:pic>
      <p:pic>
        <p:nvPicPr>
          <p:cNvPr id="343" name="Google Shape;343;p47"/>
          <p:cNvPicPr preferRelativeResize="0"/>
          <p:nvPr/>
        </p:nvPicPr>
        <p:blipFill>
          <a:blip r:embed="rId4">
            <a:alphaModFix/>
          </a:blip>
          <a:stretch>
            <a:fillRect/>
          </a:stretch>
        </p:blipFill>
        <p:spPr>
          <a:xfrm>
            <a:off x="3548213" y="2533650"/>
            <a:ext cx="5457825" cy="179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2"/>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48"/>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50" name="Google Shape;350;p48"/>
          <p:cNvSpPr txBox="1"/>
          <p:nvPr>
            <p:ph idx="1" type="body"/>
          </p:nvPr>
        </p:nvSpPr>
        <p:spPr>
          <a:xfrm>
            <a:off x="235075" y="2654371"/>
            <a:ext cx="3410100" cy="1871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500">
                <a:latin typeface="Calibri"/>
                <a:ea typeface="Calibri"/>
                <a:cs typeface="Calibri"/>
                <a:sym typeface="Calibri"/>
              </a:rPr>
              <a:t>18. </a:t>
            </a:r>
            <a:r>
              <a:rPr lang="en-US" sz="2500">
                <a:latin typeface="Calibri"/>
                <a:ea typeface="Calibri"/>
                <a:cs typeface="Calibri"/>
                <a:sym typeface="Calibri"/>
              </a:rPr>
              <a:t>Hàm hiển thị điểm giữa kỳ, cuối kỳ, số buổi nghỉ và học phí nợ của học viên:</a:t>
            </a:r>
            <a:endParaRPr sz="2500">
              <a:latin typeface="Calibri"/>
              <a:ea typeface="Calibri"/>
              <a:cs typeface="Calibri"/>
              <a:sym typeface="Calibri"/>
            </a:endParaRPr>
          </a:p>
        </p:txBody>
      </p:sp>
      <p:pic>
        <p:nvPicPr>
          <p:cNvPr id="351" name="Google Shape;351;p48"/>
          <p:cNvPicPr preferRelativeResize="0"/>
          <p:nvPr/>
        </p:nvPicPr>
        <p:blipFill>
          <a:blip r:embed="rId3">
            <a:alphaModFix/>
          </a:blip>
          <a:stretch>
            <a:fillRect/>
          </a:stretch>
        </p:blipFill>
        <p:spPr>
          <a:xfrm>
            <a:off x="4160035" y="1912739"/>
            <a:ext cx="4670664" cy="4500210"/>
          </a:xfrm>
          <a:prstGeom prst="rect">
            <a:avLst/>
          </a:prstGeom>
          <a:noFill/>
          <a:ln>
            <a:noFill/>
          </a:ln>
        </p:spPr>
      </p:pic>
      <p:pic>
        <p:nvPicPr>
          <p:cNvPr id="352" name="Google Shape;352;p48"/>
          <p:cNvPicPr preferRelativeResize="0"/>
          <p:nvPr/>
        </p:nvPicPr>
        <p:blipFill>
          <a:blip r:embed="rId4">
            <a:alphaModFix/>
          </a:blip>
          <a:stretch>
            <a:fillRect/>
          </a:stretch>
        </p:blipFill>
        <p:spPr>
          <a:xfrm>
            <a:off x="4160024" y="862825"/>
            <a:ext cx="4670663" cy="1049911"/>
          </a:xfrm>
          <a:prstGeom prst="rect">
            <a:avLst/>
          </a:prstGeom>
          <a:noFill/>
          <a:ln>
            <a:noFill/>
          </a:ln>
        </p:spPr>
      </p:pic>
      <p:pic>
        <p:nvPicPr>
          <p:cNvPr id="353" name="Google Shape;353;p48"/>
          <p:cNvPicPr preferRelativeResize="0"/>
          <p:nvPr/>
        </p:nvPicPr>
        <p:blipFill rotWithShape="1">
          <a:blip r:embed="rId5">
            <a:alphaModFix/>
          </a:blip>
          <a:srcRect b="0" l="0" r="27129" t="0"/>
          <a:stretch/>
        </p:blipFill>
        <p:spPr>
          <a:xfrm>
            <a:off x="4112975" y="1381624"/>
            <a:ext cx="4764750" cy="409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9" name="Google Shape;359;p49"/>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60" name="Google Shape;360;p49"/>
          <p:cNvSpPr txBox="1"/>
          <p:nvPr>
            <p:ph idx="1" type="body"/>
          </p:nvPr>
        </p:nvSpPr>
        <p:spPr>
          <a:xfrm>
            <a:off x="90775" y="862825"/>
            <a:ext cx="4022100" cy="534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19. Hàm đưa ra danh sách các lớp học phù hợp cho học viên dựa theo thời gian học và kết quả test đầu vào:</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100">
                <a:latin typeface="Calibri"/>
                <a:ea typeface="Calibri"/>
                <a:cs typeface="Calibri"/>
                <a:sym typeface="Calibri"/>
              </a:rPr>
              <a:t>Cơ chế hoạt động:</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Đầu vào: StudentID, năm học, quý muốn học.</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Hàm sẽ tính trung bình kết quả thi test đầu vào của học viên và đưa ra danh sách các lớp học phù hợp theo thời điểm học viên muốn theo học.</a:t>
            </a:r>
            <a:endParaRPr sz="2400">
              <a:latin typeface="Calibri"/>
              <a:ea typeface="Calibri"/>
              <a:cs typeface="Calibri"/>
              <a:sym typeface="Calibri"/>
            </a:endParaRPr>
          </a:p>
        </p:txBody>
      </p:sp>
      <p:pic>
        <p:nvPicPr>
          <p:cNvPr id="361" name="Google Shape;361;p49"/>
          <p:cNvPicPr preferRelativeResize="0"/>
          <p:nvPr/>
        </p:nvPicPr>
        <p:blipFill>
          <a:blip r:embed="rId3">
            <a:alphaModFix/>
          </a:blip>
          <a:stretch>
            <a:fillRect/>
          </a:stretch>
        </p:blipFill>
        <p:spPr>
          <a:xfrm>
            <a:off x="4034925" y="1256125"/>
            <a:ext cx="5109075" cy="4438625"/>
          </a:xfrm>
          <a:prstGeom prst="rect">
            <a:avLst/>
          </a:prstGeom>
          <a:noFill/>
          <a:ln>
            <a:noFill/>
          </a:ln>
        </p:spPr>
      </p:pic>
      <p:pic>
        <p:nvPicPr>
          <p:cNvPr id="362" name="Google Shape;362;p49"/>
          <p:cNvPicPr preferRelativeResize="0"/>
          <p:nvPr/>
        </p:nvPicPr>
        <p:blipFill>
          <a:blip r:embed="rId4">
            <a:alphaModFix/>
          </a:blip>
          <a:stretch>
            <a:fillRect/>
          </a:stretch>
        </p:blipFill>
        <p:spPr>
          <a:xfrm>
            <a:off x="4149326" y="1713813"/>
            <a:ext cx="4880274" cy="35232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5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69" name="Google Shape;369;p50"/>
          <p:cNvSpPr txBox="1"/>
          <p:nvPr>
            <p:ph idx="1" type="body"/>
          </p:nvPr>
        </p:nvSpPr>
        <p:spPr>
          <a:xfrm>
            <a:off x="143475" y="1189650"/>
            <a:ext cx="37362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20</a:t>
            </a:r>
            <a:r>
              <a:rPr lang="en-US" sz="2400">
                <a:latin typeface="Calibri"/>
                <a:ea typeface="Calibri"/>
                <a:cs typeface="Calibri"/>
                <a:sym typeface="Calibri"/>
              </a:rPr>
              <a:t>. </a:t>
            </a:r>
            <a:r>
              <a:rPr lang="en-US" sz="2400">
                <a:latin typeface="Calibri"/>
                <a:ea typeface="Calibri"/>
                <a:cs typeface="Calibri"/>
                <a:sym typeface="Calibri"/>
              </a:rPr>
              <a:t>Hàm lập danh sách học sinh giỏi trong 1 lớp học:</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100">
                <a:latin typeface="Calibri"/>
                <a:ea typeface="Calibri"/>
                <a:cs typeface="Calibri"/>
                <a:sym typeface="Calibri"/>
              </a:rPr>
              <a:t>Cơ chế hoạt động:</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Đầu vào: mã lớp học, mode: Class hoặc IELTS.</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Nếu mode là Class: hàm sẽ tính những học sinh có điểm tổng kết khóa học lớn hơn hoặc bằng 8 trong lớp học.</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Nếu mode là IELTS: hàm sẽ liệt kê ra những học viên có điểm IELTS lớn hơn hoặc bằng điểm đầu ra khóa học.</a:t>
            </a:r>
            <a:endParaRPr sz="2100">
              <a:latin typeface="Calibri"/>
              <a:ea typeface="Calibri"/>
              <a:cs typeface="Calibri"/>
              <a:sym typeface="Calibri"/>
            </a:endParaRPr>
          </a:p>
        </p:txBody>
      </p:sp>
      <p:pic>
        <p:nvPicPr>
          <p:cNvPr id="370" name="Google Shape;370;p50"/>
          <p:cNvPicPr preferRelativeResize="0"/>
          <p:nvPr/>
        </p:nvPicPr>
        <p:blipFill>
          <a:blip r:embed="rId3">
            <a:alphaModFix/>
          </a:blip>
          <a:stretch>
            <a:fillRect/>
          </a:stretch>
        </p:blipFill>
        <p:spPr>
          <a:xfrm>
            <a:off x="4805625" y="667810"/>
            <a:ext cx="4022100" cy="5904315"/>
          </a:xfrm>
          <a:prstGeom prst="rect">
            <a:avLst/>
          </a:prstGeom>
          <a:noFill/>
          <a:ln>
            <a:noFill/>
          </a:ln>
        </p:spPr>
      </p:pic>
      <p:pic>
        <p:nvPicPr>
          <p:cNvPr id="371" name="Google Shape;371;p50"/>
          <p:cNvPicPr preferRelativeResize="0"/>
          <p:nvPr/>
        </p:nvPicPr>
        <p:blipFill>
          <a:blip r:embed="rId4">
            <a:alphaModFix/>
          </a:blip>
          <a:stretch>
            <a:fillRect/>
          </a:stretch>
        </p:blipFill>
        <p:spPr>
          <a:xfrm>
            <a:off x="3879675" y="2515175"/>
            <a:ext cx="5264324" cy="182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7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5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78" name="Google Shape;378;p51"/>
          <p:cNvSpPr txBox="1"/>
          <p:nvPr>
            <p:ph idx="1" type="body"/>
          </p:nvPr>
        </p:nvSpPr>
        <p:spPr>
          <a:xfrm>
            <a:off x="72150" y="1680325"/>
            <a:ext cx="36063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21. </a:t>
            </a:r>
            <a:r>
              <a:rPr lang="en-US" sz="2400">
                <a:latin typeface="Calibri"/>
                <a:ea typeface="Calibri"/>
                <a:cs typeface="Calibri"/>
                <a:sym typeface="Calibri"/>
              </a:rPr>
              <a:t>Liệt kê các lớp học vẫn đang học tới thời điểm hiện tại:</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100">
                <a:latin typeface="Calibri"/>
                <a:ea typeface="Calibri"/>
                <a:cs typeface="Calibri"/>
                <a:sym typeface="Calibri"/>
              </a:rPr>
              <a:t>Cơ chế hoạt động:</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400">
                <a:latin typeface="Calibri"/>
                <a:ea typeface="Calibri"/>
                <a:cs typeface="Calibri"/>
                <a:sym typeface="Calibri"/>
              </a:rPr>
              <a:t>Tìm các lớp học trong đó có học sinh đang còn trạng thái Active và liệt kê thông tin.</a:t>
            </a:r>
            <a:endParaRPr sz="2400">
              <a:latin typeface="Calibri"/>
              <a:ea typeface="Calibri"/>
              <a:cs typeface="Calibri"/>
              <a:sym typeface="Calibri"/>
            </a:endParaRPr>
          </a:p>
        </p:txBody>
      </p:sp>
      <p:pic>
        <p:nvPicPr>
          <p:cNvPr id="379" name="Google Shape;379;p51"/>
          <p:cNvPicPr preferRelativeResize="0"/>
          <p:nvPr/>
        </p:nvPicPr>
        <p:blipFill>
          <a:blip r:embed="rId3">
            <a:alphaModFix/>
          </a:blip>
          <a:stretch>
            <a:fillRect/>
          </a:stretch>
        </p:blipFill>
        <p:spPr>
          <a:xfrm>
            <a:off x="4200375" y="1298613"/>
            <a:ext cx="4724400" cy="4505325"/>
          </a:xfrm>
          <a:prstGeom prst="rect">
            <a:avLst/>
          </a:prstGeom>
          <a:noFill/>
          <a:ln>
            <a:noFill/>
          </a:ln>
        </p:spPr>
      </p:pic>
      <p:pic>
        <p:nvPicPr>
          <p:cNvPr id="380" name="Google Shape;380;p51"/>
          <p:cNvPicPr preferRelativeResize="0"/>
          <p:nvPr/>
        </p:nvPicPr>
        <p:blipFill>
          <a:blip r:embed="rId4">
            <a:alphaModFix/>
          </a:blip>
          <a:stretch>
            <a:fillRect/>
          </a:stretch>
        </p:blipFill>
        <p:spPr>
          <a:xfrm>
            <a:off x="3678462" y="1566437"/>
            <a:ext cx="5403675" cy="372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79"/>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6" name="Google Shape;386;p52"/>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87" name="Google Shape;387;p52"/>
          <p:cNvSpPr txBox="1"/>
          <p:nvPr>
            <p:ph idx="1" type="body"/>
          </p:nvPr>
        </p:nvSpPr>
        <p:spPr>
          <a:xfrm>
            <a:off x="72150" y="1680325"/>
            <a:ext cx="36063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22. </a:t>
            </a:r>
            <a:r>
              <a:rPr lang="en-US" sz="2400">
                <a:latin typeface="Calibri"/>
                <a:ea typeface="Calibri"/>
                <a:cs typeface="Calibri"/>
                <a:sym typeface="Calibri"/>
              </a:rPr>
              <a:t>Truy vấn hiển thị danh sách học viên còn nợ học phí: </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100">
                <a:latin typeface="Calibri"/>
                <a:ea typeface="Calibri"/>
                <a:cs typeface="Calibri"/>
                <a:sym typeface="Calibri"/>
              </a:rPr>
              <a:t>Giải thích:</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 Truy vấn sẽ hiển thị ra số điện thoại và địa chỉ của học viên chưa đóng tiền học phí thông qua hai bảng student và student_status_at_class.</a:t>
            </a:r>
            <a:endParaRPr sz="2100">
              <a:latin typeface="Calibri"/>
              <a:ea typeface="Calibri"/>
              <a:cs typeface="Calibri"/>
              <a:sym typeface="Calibri"/>
            </a:endParaRPr>
          </a:p>
        </p:txBody>
      </p:sp>
      <p:pic>
        <p:nvPicPr>
          <p:cNvPr id="388" name="Google Shape;388;p52"/>
          <p:cNvPicPr preferRelativeResize="0"/>
          <p:nvPr/>
        </p:nvPicPr>
        <p:blipFill>
          <a:blip r:embed="rId3">
            <a:alphaModFix/>
          </a:blip>
          <a:stretch>
            <a:fillRect/>
          </a:stretch>
        </p:blipFill>
        <p:spPr>
          <a:xfrm>
            <a:off x="3825150" y="1680325"/>
            <a:ext cx="5204275" cy="4031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53"/>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395" name="Google Shape;395;p53"/>
          <p:cNvSpPr txBox="1"/>
          <p:nvPr>
            <p:ph idx="1" type="body"/>
          </p:nvPr>
        </p:nvSpPr>
        <p:spPr>
          <a:xfrm>
            <a:off x="72150" y="1680325"/>
            <a:ext cx="36063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2</a:t>
            </a:r>
            <a:r>
              <a:rPr lang="en-US" sz="2400">
                <a:latin typeface="Calibri"/>
                <a:ea typeface="Calibri"/>
                <a:cs typeface="Calibri"/>
                <a:sym typeface="Calibri"/>
              </a:rPr>
              <a:t>3</a:t>
            </a:r>
            <a:r>
              <a:rPr lang="en-US" sz="2400">
                <a:latin typeface="Calibri"/>
                <a:ea typeface="Calibri"/>
                <a:cs typeface="Calibri"/>
                <a:sym typeface="Calibri"/>
              </a:rPr>
              <a:t>. </a:t>
            </a:r>
            <a:r>
              <a:rPr lang="en-US" sz="2400">
                <a:latin typeface="Calibri"/>
                <a:ea typeface="Calibri"/>
                <a:cs typeface="Calibri"/>
                <a:sym typeface="Calibri"/>
              </a:rPr>
              <a:t>Truy vấn tính rating star trung bình của tất cả các lớp.</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100">
                <a:latin typeface="Calibri"/>
                <a:ea typeface="Calibri"/>
                <a:cs typeface="Calibri"/>
                <a:sym typeface="Calibri"/>
              </a:rPr>
              <a:t>Giải thích:</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 Truy vấn sẽ hiển thị ra rating star trung bình của tất cả học sinh từ đó làm cơ sở đánh giá hoạt động dạy và học của trung tâm.</a:t>
            </a:r>
            <a:endParaRPr sz="2100">
              <a:latin typeface="Calibri"/>
              <a:ea typeface="Calibri"/>
              <a:cs typeface="Calibri"/>
              <a:sym typeface="Calibri"/>
            </a:endParaRPr>
          </a:p>
        </p:txBody>
      </p:sp>
      <p:pic>
        <p:nvPicPr>
          <p:cNvPr id="396" name="Google Shape;396;p53"/>
          <p:cNvPicPr preferRelativeResize="0"/>
          <p:nvPr/>
        </p:nvPicPr>
        <p:blipFill>
          <a:blip r:embed="rId3">
            <a:alphaModFix/>
          </a:blip>
          <a:stretch>
            <a:fillRect/>
          </a:stretch>
        </p:blipFill>
        <p:spPr>
          <a:xfrm>
            <a:off x="3976050" y="2243725"/>
            <a:ext cx="4932925" cy="2370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 name="Google Shape;102;p18"/>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nghiệp vụ</a:t>
            </a:r>
            <a:endParaRPr>
              <a:latin typeface="Calibri"/>
              <a:ea typeface="Calibri"/>
              <a:cs typeface="Calibri"/>
              <a:sym typeface="Calibri"/>
            </a:endParaRPr>
          </a:p>
        </p:txBody>
      </p:sp>
      <p:sp>
        <p:nvSpPr>
          <p:cNvPr id="103" name="Google Shape;103;p18"/>
          <p:cNvSpPr txBox="1"/>
          <p:nvPr>
            <p:ph idx="1" type="body"/>
          </p:nvPr>
        </p:nvSpPr>
        <p:spPr>
          <a:xfrm>
            <a:off x="234900" y="1435650"/>
            <a:ext cx="8674200" cy="18120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Font typeface="Calibri"/>
              <a:buChar char="-"/>
            </a:pPr>
            <a:r>
              <a:rPr lang="en-US">
                <a:latin typeface="Calibri"/>
                <a:ea typeface="Calibri"/>
                <a:cs typeface="Calibri"/>
                <a:sym typeface="Calibri"/>
              </a:rPr>
              <a:t>Quy trình khi học viên mới đến trung tâm</a:t>
            </a:r>
            <a:endParaRPr>
              <a:latin typeface="Calibri"/>
              <a:ea typeface="Calibri"/>
              <a:cs typeface="Calibri"/>
              <a:sym typeface="Calibri"/>
            </a:endParaRPr>
          </a:p>
          <a:p>
            <a:pPr indent="-406400" lvl="0" marL="914400" rtl="0" algn="l">
              <a:lnSpc>
                <a:spcPct val="90000"/>
              </a:lnSpc>
              <a:spcBef>
                <a:spcPts val="0"/>
              </a:spcBef>
              <a:spcAft>
                <a:spcPts val="0"/>
              </a:spcAft>
              <a:buSzPts val="2800"/>
              <a:buFont typeface="Calibri"/>
              <a:buChar char="+"/>
            </a:pPr>
            <a:r>
              <a:rPr lang="en-US">
                <a:latin typeface="Calibri"/>
                <a:ea typeface="Calibri"/>
                <a:cs typeface="Calibri"/>
                <a:sym typeface="Calibri"/>
              </a:rPr>
              <a:t>Tạo tài khoản trên hệ thống.</a:t>
            </a:r>
            <a:endParaRPr>
              <a:latin typeface="Calibri"/>
              <a:ea typeface="Calibri"/>
              <a:cs typeface="Calibri"/>
              <a:sym typeface="Calibri"/>
            </a:endParaRPr>
          </a:p>
          <a:p>
            <a:pPr indent="-406400" lvl="0" marL="914400" rtl="0" algn="l">
              <a:lnSpc>
                <a:spcPct val="90000"/>
              </a:lnSpc>
              <a:spcBef>
                <a:spcPts val="0"/>
              </a:spcBef>
              <a:spcAft>
                <a:spcPts val="0"/>
              </a:spcAft>
              <a:buSzPts val="2800"/>
              <a:buFont typeface="Calibri"/>
              <a:buChar char="+"/>
            </a:pPr>
            <a:r>
              <a:rPr lang="en-US">
                <a:latin typeface="Calibri"/>
                <a:ea typeface="Calibri"/>
                <a:cs typeface="Calibri"/>
                <a:sym typeface="Calibri"/>
              </a:rPr>
              <a:t>Cung cấp thông tin cá nhân. </a:t>
            </a:r>
            <a:endParaRPr>
              <a:latin typeface="Calibri"/>
              <a:ea typeface="Calibri"/>
              <a:cs typeface="Calibri"/>
              <a:sym typeface="Calibri"/>
            </a:endParaRPr>
          </a:p>
          <a:p>
            <a:pPr indent="-406400" lvl="0" marL="914400" rtl="0" algn="l">
              <a:lnSpc>
                <a:spcPct val="90000"/>
              </a:lnSpc>
              <a:spcBef>
                <a:spcPts val="0"/>
              </a:spcBef>
              <a:spcAft>
                <a:spcPts val="0"/>
              </a:spcAft>
              <a:buSzPts val="2800"/>
              <a:buFont typeface="Calibri"/>
              <a:buChar char="+"/>
            </a:pPr>
            <a:r>
              <a:rPr lang="en-US">
                <a:latin typeface="Calibri"/>
                <a:ea typeface="Calibri"/>
                <a:cs typeface="Calibri"/>
                <a:sym typeface="Calibri"/>
              </a:rPr>
              <a:t>Tham gia bài test đầu vào miễn phí.</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54"/>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403" name="Google Shape;403;p54"/>
          <p:cNvSpPr txBox="1"/>
          <p:nvPr>
            <p:ph idx="1" type="body"/>
          </p:nvPr>
        </p:nvSpPr>
        <p:spPr>
          <a:xfrm>
            <a:off x="173175" y="2661675"/>
            <a:ext cx="3606300" cy="1864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24. Hiển thị số lượng từng band điểm mà học sinh đạt được trong bài test đầu vào:</a:t>
            </a:r>
            <a:endParaRPr sz="2400">
              <a:latin typeface="Calibri"/>
              <a:ea typeface="Calibri"/>
              <a:cs typeface="Calibri"/>
              <a:sym typeface="Calibri"/>
            </a:endParaRPr>
          </a:p>
        </p:txBody>
      </p:sp>
      <p:pic>
        <p:nvPicPr>
          <p:cNvPr id="404" name="Google Shape;404;p54"/>
          <p:cNvPicPr preferRelativeResize="0"/>
          <p:nvPr/>
        </p:nvPicPr>
        <p:blipFill>
          <a:blip r:embed="rId3">
            <a:alphaModFix/>
          </a:blip>
          <a:stretch>
            <a:fillRect/>
          </a:stretch>
        </p:blipFill>
        <p:spPr>
          <a:xfrm>
            <a:off x="4034575" y="3048000"/>
            <a:ext cx="4781550" cy="762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5"/>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55"/>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411" name="Google Shape;411;p55"/>
          <p:cNvSpPr txBox="1"/>
          <p:nvPr>
            <p:ph idx="1" type="body"/>
          </p:nvPr>
        </p:nvSpPr>
        <p:spPr>
          <a:xfrm>
            <a:off x="0" y="1212900"/>
            <a:ext cx="36210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25. Hiển thị tỉ lệ phần trăm học viên theo phân loại điểm đầu ra: </a:t>
            </a:r>
            <a:endParaRPr sz="2400">
              <a:latin typeface="Calibri"/>
              <a:ea typeface="Calibri"/>
              <a:cs typeface="Calibri"/>
              <a:sym typeface="Calibri"/>
            </a:endParaRPr>
          </a:p>
          <a:p>
            <a:pPr indent="-381000" lvl="0" marL="342900" rtl="0" algn="l">
              <a:lnSpc>
                <a:spcPct val="115000"/>
              </a:lnSpc>
              <a:spcBef>
                <a:spcPts val="0"/>
              </a:spcBef>
              <a:spcAft>
                <a:spcPts val="0"/>
              </a:spcAft>
              <a:buSzPts val="2400"/>
              <a:buFont typeface="Calibri"/>
              <a:buChar char="+"/>
            </a:pPr>
            <a:r>
              <a:rPr lang="en-US" sz="2400">
                <a:latin typeface="Calibri"/>
                <a:ea typeface="Calibri"/>
                <a:cs typeface="Calibri"/>
                <a:sym typeface="Calibri"/>
              </a:rPr>
              <a:t>Tạo một câu truy vấn StudentCounts: tính số học sinh đi học theo từng band điểm.</a:t>
            </a:r>
            <a:endParaRPr sz="2400">
              <a:latin typeface="Calibri"/>
              <a:ea typeface="Calibri"/>
              <a:cs typeface="Calibri"/>
              <a:sym typeface="Calibri"/>
            </a:endParaRPr>
          </a:p>
          <a:p>
            <a:pPr indent="-381000" lvl="0" marL="342900" rtl="0" algn="l">
              <a:lnSpc>
                <a:spcPct val="115000"/>
              </a:lnSpc>
              <a:spcBef>
                <a:spcPts val="0"/>
              </a:spcBef>
              <a:spcAft>
                <a:spcPts val="0"/>
              </a:spcAft>
              <a:buSzPts val="2400"/>
              <a:buFont typeface="Calibri"/>
              <a:buChar char="+"/>
            </a:pPr>
            <a:r>
              <a:rPr lang="en-US" sz="2400">
                <a:latin typeface="Calibri"/>
                <a:ea typeface="Calibri"/>
                <a:cs typeface="Calibri"/>
                <a:sym typeface="Calibri"/>
              </a:rPr>
              <a:t>Dùng câu lệnh truy vấn để tính tỉ lệ phần trăm các điểm đầu ra trên tổng số.</a:t>
            </a:r>
            <a:endParaRPr sz="2400">
              <a:latin typeface="Calibri"/>
              <a:ea typeface="Calibri"/>
              <a:cs typeface="Calibri"/>
              <a:sym typeface="Calibri"/>
            </a:endParaRPr>
          </a:p>
        </p:txBody>
      </p:sp>
      <p:pic>
        <p:nvPicPr>
          <p:cNvPr id="412" name="Google Shape;412;p55"/>
          <p:cNvPicPr preferRelativeResize="0"/>
          <p:nvPr/>
        </p:nvPicPr>
        <p:blipFill>
          <a:blip r:embed="rId3">
            <a:alphaModFix/>
          </a:blip>
          <a:stretch>
            <a:fillRect/>
          </a:stretch>
        </p:blipFill>
        <p:spPr>
          <a:xfrm>
            <a:off x="3686175" y="1760838"/>
            <a:ext cx="5457825" cy="3336333"/>
          </a:xfrm>
          <a:prstGeom prst="rect">
            <a:avLst/>
          </a:prstGeom>
          <a:noFill/>
          <a:ln>
            <a:noFill/>
          </a:ln>
        </p:spPr>
      </p:pic>
      <p:pic>
        <p:nvPicPr>
          <p:cNvPr id="413" name="Google Shape;413;p55"/>
          <p:cNvPicPr preferRelativeResize="0"/>
          <p:nvPr/>
        </p:nvPicPr>
        <p:blipFill>
          <a:blip r:embed="rId4">
            <a:alphaModFix/>
          </a:blip>
          <a:stretch>
            <a:fillRect/>
          </a:stretch>
        </p:blipFill>
        <p:spPr>
          <a:xfrm>
            <a:off x="3686163" y="1212888"/>
            <a:ext cx="5457825" cy="467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2"/>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6"/>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p5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các hàm truy vấn và tính toán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420" name="Google Shape;420;p56"/>
          <p:cNvSpPr txBox="1"/>
          <p:nvPr>
            <p:ph idx="1" type="body"/>
          </p:nvPr>
        </p:nvSpPr>
        <p:spPr>
          <a:xfrm>
            <a:off x="235075" y="2734950"/>
            <a:ext cx="2574900" cy="1388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26. Hàm tìm số học viên mà một tư vấn viên đã tư vấn</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pic>
        <p:nvPicPr>
          <p:cNvPr id="421" name="Google Shape;421;p56"/>
          <p:cNvPicPr preferRelativeResize="0"/>
          <p:nvPr/>
        </p:nvPicPr>
        <p:blipFill>
          <a:blip r:embed="rId3">
            <a:alphaModFix/>
          </a:blip>
          <a:stretch>
            <a:fillRect/>
          </a:stretch>
        </p:blipFill>
        <p:spPr>
          <a:xfrm>
            <a:off x="3276600" y="1155700"/>
            <a:ext cx="5734050" cy="2400300"/>
          </a:xfrm>
          <a:prstGeom prst="rect">
            <a:avLst/>
          </a:prstGeom>
          <a:noFill/>
          <a:ln>
            <a:noFill/>
          </a:ln>
        </p:spPr>
      </p:pic>
      <p:pic>
        <p:nvPicPr>
          <p:cNvPr id="422" name="Google Shape;422;p56"/>
          <p:cNvPicPr preferRelativeResize="0"/>
          <p:nvPr/>
        </p:nvPicPr>
        <p:blipFill>
          <a:blip r:embed="rId4">
            <a:alphaModFix/>
          </a:blip>
          <a:stretch>
            <a:fillRect/>
          </a:stretch>
        </p:blipFill>
        <p:spPr>
          <a:xfrm>
            <a:off x="4457700" y="3822700"/>
            <a:ext cx="3371850" cy="1933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7"/>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57"/>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T</a:t>
            </a:r>
            <a:r>
              <a:rPr lang="en-US">
                <a:latin typeface="Calibri"/>
                <a:ea typeface="Calibri"/>
                <a:cs typeface="Calibri"/>
                <a:sym typeface="Calibri"/>
              </a:rPr>
              <a:t>rigger</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429" name="Google Shape;429;p57"/>
          <p:cNvSpPr txBox="1"/>
          <p:nvPr>
            <p:ph idx="1" type="body"/>
          </p:nvPr>
        </p:nvSpPr>
        <p:spPr>
          <a:xfrm>
            <a:off x="72150" y="1680325"/>
            <a:ext cx="36063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1</a:t>
            </a:r>
            <a:r>
              <a:rPr lang="en-US" sz="2400">
                <a:latin typeface="Calibri"/>
                <a:ea typeface="Calibri"/>
                <a:cs typeface="Calibri"/>
                <a:sym typeface="Calibri"/>
              </a:rPr>
              <a:t>. </a:t>
            </a:r>
            <a:r>
              <a:rPr lang="en-US" sz="2400">
                <a:latin typeface="Calibri"/>
                <a:ea typeface="Calibri"/>
                <a:cs typeface="Calibri"/>
                <a:sym typeface="Calibri"/>
              </a:rPr>
              <a:t>Trigger kiểm tra định dạng meeting link</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100">
                <a:latin typeface="Calibri"/>
                <a:ea typeface="Calibri"/>
                <a:cs typeface="Calibri"/>
                <a:sym typeface="Calibri"/>
              </a:rPr>
              <a:t>Giải thích:</a:t>
            </a:r>
            <a:endParaRPr sz="2100">
              <a:latin typeface="Calibri"/>
              <a:ea typeface="Calibri"/>
              <a:cs typeface="Calibri"/>
              <a:sym typeface="Calibri"/>
            </a:endParaRPr>
          </a:p>
          <a:p>
            <a:pPr indent="-361950" lvl="0" marL="342900" rtl="0" algn="l">
              <a:lnSpc>
                <a:spcPct val="115000"/>
              </a:lnSpc>
              <a:spcBef>
                <a:spcPts val="0"/>
              </a:spcBef>
              <a:spcAft>
                <a:spcPts val="0"/>
              </a:spcAft>
              <a:buSzPts val="2100"/>
              <a:buFont typeface="Calibri"/>
              <a:buChar char="+"/>
            </a:pPr>
            <a:r>
              <a:rPr lang="en-US" sz="2100">
                <a:latin typeface="Calibri"/>
                <a:ea typeface="Calibri"/>
                <a:cs typeface="Calibri"/>
                <a:sym typeface="Calibri"/>
              </a:rPr>
              <a:t> </a:t>
            </a:r>
            <a:r>
              <a:rPr lang="en-US" sz="2100">
                <a:latin typeface="Calibri"/>
                <a:ea typeface="Calibri"/>
                <a:cs typeface="Calibri"/>
                <a:sym typeface="Calibri"/>
              </a:rPr>
              <a:t>Trigger sẽ kiểm tra định dạng khi insert hoặc update vào bảng entrance_test xem có đúng định dạng: meet.google.com… hay không.</a:t>
            </a:r>
            <a:endParaRPr sz="2100">
              <a:latin typeface="Calibri"/>
              <a:ea typeface="Calibri"/>
              <a:cs typeface="Calibri"/>
              <a:sym typeface="Calibri"/>
            </a:endParaRPr>
          </a:p>
        </p:txBody>
      </p:sp>
      <p:pic>
        <p:nvPicPr>
          <p:cNvPr id="430" name="Google Shape;430;p57"/>
          <p:cNvPicPr preferRelativeResize="0"/>
          <p:nvPr/>
        </p:nvPicPr>
        <p:blipFill>
          <a:blip r:embed="rId3">
            <a:alphaModFix/>
          </a:blip>
          <a:stretch>
            <a:fillRect/>
          </a:stretch>
        </p:blipFill>
        <p:spPr>
          <a:xfrm>
            <a:off x="3678450" y="2353962"/>
            <a:ext cx="5457875" cy="2150075"/>
          </a:xfrm>
          <a:prstGeom prst="rect">
            <a:avLst/>
          </a:prstGeom>
          <a:noFill/>
          <a:ln>
            <a:noFill/>
          </a:ln>
        </p:spPr>
      </p:pic>
      <p:pic>
        <p:nvPicPr>
          <p:cNvPr id="431" name="Google Shape;431;p57"/>
          <p:cNvPicPr preferRelativeResize="0"/>
          <p:nvPr/>
        </p:nvPicPr>
        <p:blipFill>
          <a:blip r:embed="rId4">
            <a:alphaModFix/>
          </a:blip>
          <a:stretch>
            <a:fillRect/>
          </a:stretch>
        </p:blipFill>
        <p:spPr>
          <a:xfrm>
            <a:off x="3678450" y="2490912"/>
            <a:ext cx="5457875" cy="18761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8"/>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7" name="Google Shape;437;p58"/>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Trigger</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438" name="Google Shape;438;p58"/>
          <p:cNvSpPr txBox="1"/>
          <p:nvPr>
            <p:ph idx="1" type="body"/>
          </p:nvPr>
        </p:nvSpPr>
        <p:spPr>
          <a:xfrm>
            <a:off x="72150" y="854350"/>
            <a:ext cx="3822900" cy="571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2</a:t>
            </a:r>
            <a:r>
              <a:rPr lang="en-US" sz="2400">
                <a:latin typeface="Calibri"/>
                <a:ea typeface="Calibri"/>
                <a:cs typeface="Calibri"/>
                <a:sym typeface="Calibri"/>
              </a:rPr>
              <a:t>. </a:t>
            </a:r>
            <a:r>
              <a:rPr lang="en-US" sz="2400">
                <a:latin typeface="Calibri"/>
                <a:ea typeface="Calibri"/>
                <a:cs typeface="Calibri"/>
                <a:sym typeface="Calibri"/>
              </a:rPr>
              <a:t>Trigger: không thể nhập hoặc update điểm speaking và điểm general ngoài khoảng 0-9</a:t>
            </a:r>
            <a:endParaRPr sz="2400">
              <a:latin typeface="Calibri"/>
              <a:ea typeface="Calibri"/>
              <a:cs typeface="Calibri"/>
              <a:sym typeface="Calibri"/>
            </a:endParaRPr>
          </a:p>
          <a:p>
            <a:pPr indent="-361950" lvl="0" marL="400050" rtl="0" algn="l">
              <a:lnSpc>
                <a:spcPct val="115000"/>
              </a:lnSpc>
              <a:spcBef>
                <a:spcPts val="0"/>
              </a:spcBef>
              <a:spcAft>
                <a:spcPts val="0"/>
              </a:spcAft>
              <a:buSzPts val="2100"/>
              <a:buFont typeface="Calibri"/>
              <a:buChar char="+"/>
            </a:pPr>
            <a:r>
              <a:rPr lang="en-US" sz="2100">
                <a:latin typeface="Calibri"/>
                <a:ea typeface="Calibri"/>
                <a:cs typeface="Calibri"/>
                <a:sym typeface="Calibri"/>
              </a:rPr>
              <a:t> </a:t>
            </a:r>
            <a:r>
              <a:rPr lang="en-US" sz="2100">
                <a:latin typeface="Calibri"/>
                <a:ea typeface="Calibri"/>
                <a:cs typeface="Calibri"/>
                <a:sym typeface="Calibri"/>
              </a:rPr>
              <a:t>Trigger sẽ kiểm tra điểm generalscore và điểm speakingscore nhập vào hoặc update có nằm trong khoảng 0-9 không.</a:t>
            </a:r>
            <a:endParaRPr sz="2100">
              <a:latin typeface="Calibri"/>
              <a:ea typeface="Calibri"/>
              <a:cs typeface="Calibri"/>
              <a:sym typeface="Calibri"/>
            </a:endParaRPr>
          </a:p>
          <a:p>
            <a:pPr indent="-361950" lvl="0" marL="400050" rtl="0" algn="l">
              <a:lnSpc>
                <a:spcPct val="115000"/>
              </a:lnSpc>
              <a:spcBef>
                <a:spcPts val="0"/>
              </a:spcBef>
              <a:spcAft>
                <a:spcPts val="0"/>
              </a:spcAft>
              <a:buSzPts val="2100"/>
              <a:buFont typeface="Calibri"/>
              <a:buChar char="+"/>
            </a:pPr>
            <a:r>
              <a:rPr lang="en-US" sz="2100">
                <a:latin typeface="Calibri"/>
                <a:ea typeface="Calibri"/>
                <a:cs typeface="Calibri"/>
                <a:sym typeface="Calibri"/>
              </a:rPr>
              <a:t>Nếu nằm trong khoảng sẽ thực hiện hành động update hoặc insert.</a:t>
            </a:r>
            <a:endParaRPr sz="2100">
              <a:latin typeface="Calibri"/>
              <a:ea typeface="Calibri"/>
              <a:cs typeface="Calibri"/>
              <a:sym typeface="Calibri"/>
            </a:endParaRPr>
          </a:p>
          <a:p>
            <a:pPr indent="-361950" lvl="0" marL="400050" rtl="0" algn="l">
              <a:lnSpc>
                <a:spcPct val="115000"/>
              </a:lnSpc>
              <a:spcBef>
                <a:spcPts val="0"/>
              </a:spcBef>
              <a:spcAft>
                <a:spcPts val="0"/>
              </a:spcAft>
              <a:buSzPts val="2100"/>
              <a:buFont typeface="Calibri"/>
              <a:buChar char="+"/>
            </a:pPr>
            <a:r>
              <a:rPr lang="en-US" sz="2100">
                <a:latin typeface="Calibri"/>
                <a:ea typeface="Calibri"/>
                <a:cs typeface="Calibri"/>
                <a:sym typeface="Calibri"/>
              </a:rPr>
              <a:t>Nếu không nằm trong khoảng sẽ hiển thị thông báo lỗi.</a:t>
            </a:r>
            <a:endParaRPr sz="2100">
              <a:latin typeface="Calibri"/>
              <a:ea typeface="Calibri"/>
              <a:cs typeface="Calibri"/>
              <a:sym typeface="Calibri"/>
            </a:endParaRPr>
          </a:p>
        </p:txBody>
      </p:sp>
      <p:pic>
        <p:nvPicPr>
          <p:cNvPr id="439" name="Google Shape;439;p58"/>
          <p:cNvPicPr preferRelativeResize="0"/>
          <p:nvPr/>
        </p:nvPicPr>
        <p:blipFill>
          <a:blip r:embed="rId3">
            <a:alphaModFix/>
          </a:blip>
          <a:stretch>
            <a:fillRect/>
          </a:stretch>
        </p:blipFill>
        <p:spPr>
          <a:xfrm>
            <a:off x="3833300" y="1220375"/>
            <a:ext cx="5310700" cy="1896678"/>
          </a:xfrm>
          <a:prstGeom prst="rect">
            <a:avLst/>
          </a:prstGeom>
          <a:noFill/>
          <a:ln>
            <a:noFill/>
          </a:ln>
        </p:spPr>
      </p:pic>
      <p:pic>
        <p:nvPicPr>
          <p:cNvPr id="440" name="Google Shape;440;p58"/>
          <p:cNvPicPr preferRelativeResize="0"/>
          <p:nvPr/>
        </p:nvPicPr>
        <p:blipFill>
          <a:blip r:embed="rId4">
            <a:alphaModFix/>
          </a:blip>
          <a:stretch>
            <a:fillRect/>
          </a:stretch>
        </p:blipFill>
        <p:spPr>
          <a:xfrm>
            <a:off x="3833300" y="3807000"/>
            <a:ext cx="5214875" cy="17095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6" name="Google Shape;446;p59"/>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Các câu lệnh SQL: Trigger</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447" name="Google Shape;447;p59"/>
          <p:cNvSpPr txBox="1"/>
          <p:nvPr>
            <p:ph idx="1" type="body"/>
          </p:nvPr>
        </p:nvSpPr>
        <p:spPr>
          <a:xfrm>
            <a:off x="72150" y="854350"/>
            <a:ext cx="8673900" cy="571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3 - 4</a:t>
            </a:r>
            <a:r>
              <a:rPr lang="en-US" sz="2400">
                <a:latin typeface="Calibri"/>
                <a:ea typeface="Calibri"/>
                <a:cs typeface="Calibri"/>
                <a:sym typeface="Calibri"/>
              </a:rPr>
              <a:t>. </a:t>
            </a:r>
            <a:r>
              <a:rPr lang="en-US" sz="2400">
                <a:latin typeface="Calibri"/>
                <a:ea typeface="Calibri"/>
                <a:cs typeface="Calibri"/>
                <a:sym typeface="Calibri"/>
              </a:rPr>
              <a:t>Trigger để báo lỗi và ngăn chặn thay đổi khi số điện thoại và số tài khoản ngân hàng sai format:</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100">
              <a:latin typeface="Calibri"/>
              <a:ea typeface="Calibri"/>
              <a:cs typeface="Calibri"/>
              <a:sym typeface="Calibri"/>
            </a:endParaRPr>
          </a:p>
          <a:p>
            <a:pPr indent="-361950" lvl="0" marL="285750" rtl="0" algn="l">
              <a:lnSpc>
                <a:spcPct val="115000"/>
              </a:lnSpc>
              <a:spcBef>
                <a:spcPts val="0"/>
              </a:spcBef>
              <a:spcAft>
                <a:spcPts val="0"/>
              </a:spcAft>
              <a:buSzPts val="2100"/>
              <a:buFont typeface="Calibri"/>
              <a:buChar char="-"/>
            </a:pPr>
            <a:r>
              <a:rPr lang="en-US" sz="2100">
                <a:latin typeface="Calibri"/>
                <a:ea typeface="Calibri"/>
                <a:cs typeface="Calibri"/>
                <a:sym typeface="Calibri"/>
              </a:rPr>
              <a:t>Hàm validate_phone_number():</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Đầu vào: Hàm nhận một bản ghi mới (NEW) là đối tượng đang được thêm vào hoặc cập nhật.</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Cơ chế hoạt động: Hàm kiểm tra xem số điện thoại trong cột PhoneNumber của bản ghi mới (NEW) có bắt đầu bằng số 0 và có 10 chữ số hay không. Nếu không, hàm sẽ báo lỗi “So dien thoai phai bat dau bang so 0 va co 10 chu so”.</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Đầu ra: Hàm trả về bản ghi mới (NEW) nếu số điện thoại hợp lệ, hoặc báo lỗi nếu không hợp lệ.</a:t>
            </a:r>
            <a:endParaRPr sz="2100">
              <a:latin typeface="Calibri"/>
              <a:ea typeface="Calibri"/>
              <a:cs typeface="Calibri"/>
              <a:sym typeface="Calibri"/>
            </a:endParaRPr>
          </a:p>
          <a:p>
            <a:pPr indent="0" lvl="0" marL="0" rtl="0" algn="l">
              <a:lnSpc>
                <a:spcPct val="115000"/>
              </a:lnSpc>
              <a:spcBef>
                <a:spcPts val="0"/>
              </a:spcBef>
              <a:spcAft>
                <a:spcPts val="0"/>
              </a:spcAft>
              <a:buNone/>
            </a:pPr>
            <a:r>
              <a:t/>
            </a:r>
            <a:endParaRPr sz="2100">
              <a:latin typeface="Calibri"/>
              <a:ea typeface="Calibri"/>
              <a:cs typeface="Calibri"/>
              <a:sym typeface="Calibri"/>
            </a:endParaRPr>
          </a:p>
        </p:txBody>
      </p:sp>
      <p:pic>
        <p:nvPicPr>
          <p:cNvPr id="448" name="Google Shape;448;p59"/>
          <p:cNvPicPr preferRelativeResize="0"/>
          <p:nvPr/>
        </p:nvPicPr>
        <p:blipFill>
          <a:blip r:embed="rId3">
            <a:alphaModFix/>
          </a:blip>
          <a:stretch>
            <a:fillRect/>
          </a:stretch>
        </p:blipFill>
        <p:spPr>
          <a:xfrm>
            <a:off x="72138" y="854350"/>
            <a:ext cx="5372575" cy="3007575"/>
          </a:xfrm>
          <a:prstGeom prst="rect">
            <a:avLst/>
          </a:prstGeom>
          <a:noFill/>
          <a:ln>
            <a:noFill/>
          </a:ln>
        </p:spPr>
      </p:pic>
      <p:pic>
        <p:nvPicPr>
          <p:cNvPr id="449" name="Google Shape;449;p59"/>
          <p:cNvPicPr preferRelativeResize="0"/>
          <p:nvPr/>
        </p:nvPicPr>
        <p:blipFill>
          <a:blip r:embed="rId4">
            <a:alphaModFix/>
          </a:blip>
          <a:stretch>
            <a:fillRect/>
          </a:stretch>
        </p:blipFill>
        <p:spPr>
          <a:xfrm>
            <a:off x="5444700" y="2686025"/>
            <a:ext cx="3499750" cy="3715875"/>
          </a:xfrm>
          <a:prstGeom prst="rect">
            <a:avLst/>
          </a:prstGeom>
          <a:noFill/>
          <a:ln>
            <a:noFill/>
          </a:ln>
        </p:spPr>
      </p:pic>
      <p:sp>
        <p:nvSpPr>
          <p:cNvPr id="450" name="Google Shape;450;p59"/>
          <p:cNvSpPr txBox="1"/>
          <p:nvPr>
            <p:ph idx="1" type="body"/>
          </p:nvPr>
        </p:nvSpPr>
        <p:spPr>
          <a:xfrm>
            <a:off x="72150" y="854350"/>
            <a:ext cx="8673900" cy="571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3 - 4. Trigger để báo lỗi và ngăn chặn thay đổi khi số điện thoại và số tài khoản ngân hàng sai format:</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Hàm validate_bank_account():</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Đầu vào: Hàm nhận một bản ghi mới (NEW) là đối tượng đang được thêm vào hoặc cập nhật.</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Cơ chế hoạt động: Hàm kiểm tra xem số tài khoản ngân hàng trong cột BankAccount của bản ghi mới (NEW) có từ 9 đến 12 chữ số hay không. Nếu không, hàm sẽ báo lỗi “So tai khoan ngan hang phai co tu 9 den 12 chu so.”</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latin typeface="Calibri"/>
                <a:ea typeface="Calibri"/>
                <a:cs typeface="Calibri"/>
                <a:sym typeface="Calibri"/>
              </a:rPr>
              <a:t>Đầu ra: Hàm trả về bản ghi mới (NEW) nếu số tài khoản hợp lệ, hoặc báo lỗi nếu không hợp lệ.</a:t>
            </a:r>
            <a:endParaRPr sz="2100">
              <a:latin typeface="Calibri"/>
              <a:ea typeface="Calibri"/>
              <a:cs typeface="Calibri"/>
              <a:sym typeface="Calibri"/>
            </a:endParaRPr>
          </a:p>
          <a:p>
            <a:pPr indent="0" lvl="0" marL="0" rtl="0" algn="l">
              <a:lnSpc>
                <a:spcPct val="115000"/>
              </a:lnSpc>
              <a:spcBef>
                <a:spcPts val="0"/>
              </a:spcBef>
              <a:spcAft>
                <a:spcPts val="0"/>
              </a:spcAft>
              <a:buNone/>
            </a:pPr>
            <a:r>
              <a:t/>
            </a:r>
            <a:endParaRPr sz="2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6" name="Google Shape;456;p6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 Hiệu năng câu truy vấn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457" name="Google Shape;457;p60"/>
          <p:cNvSpPr txBox="1"/>
          <p:nvPr>
            <p:ph idx="1" type="body"/>
          </p:nvPr>
        </p:nvSpPr>
        <p:spPr>
          <a:xfrm>
            <a:off x="72150" y="854350"/>
            <a:ext cx="3822900" cy="571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lnSpc>
                <a:spcPct val="115000"/>
              </a:lnSpc>
              <a:spcBef>
                <a:spcPts val="0"/>
              </a:spcBef>
              <a:spcAft>
                <a:spcPts val="0"/>
              </a:spcAft>
              <a:buNone/>
            </a:pPr>
            <a:r>
              <a:rPr lang="en-US" sz="2400">
                <a:latin typeface="Calibri"/>
                <a:ea typeface="Calibri"/>
                <a:cs typeface="Calibri"/>
                <a:sym typeface="Calibri"/>
              </a:rPr>
              <a:t>Hàm 1,2,3 phụ thuộc vào hiệu năng của function calculate_class_revenue, do vậy chúng ta sẽ phải tối ưu function này:</a:t>
            </a:r>
            <a:endParaRPr sz="2400">
              <a:latin typeface="Calibri"/>
              <a:ea typeface="Calibri"/>
              <a:cs typeface="Calibri"/>
              <a:sym typeface="Calibri"/>
            </a:endParaRPr>
          </a:p>
        </p:txBody>
      </p:sp>
      <p:pic>
        <p:nvPicPr>
          <p:cNvPr id="458" name="Google Shape;458;p60"/>
          <p:cNvPicPr preferRelativeResize="0"/>
          <p:nvPr/>
        </p:nvPicPr>
        <p:blipFill rotWithShape="1">
          <a:blip r:embed="rId3">
            <a:alphaModFix/>
          </a:blip>
          <a:srcRect b="36338" l="0" r="0" t="0"/>
          <a:stretch/>
        </p:blipFill>
        <p:spPr>
          <a:xfrm>
            <a:off x="4067925" y="692395"/>
            <a:ext cx="4901600" cy="1652025"/>
          </a:xfrm>
          <a:prstGeom prst="rect">
            <a:avLst/>
          </a:prstGeom>
          <a:noFill/>
          <a:ln>
            <a:noFill/>
          </a:ln>
        </p:spPr>
      </p:pic>
      <p:pic>
        <p:nvPicPr>
          <p:cNvPr id="459" name="Google Shape;459;p60"/>
          <p:cNvPicPr preferRelativeResize="0"/>
          <p:nvPr/>
        </p:nvPicPr>
        <p:blipFill>
          <a:blip r:embed="rId4">
            <a:alphaModFix/>
          </a:blip>
          <a:stretch>
            <a:fillRect/>
          </a:stretch>
        </p:blipFill>
        <p:spPr>
          <a:xfrm>
            <a:off x="4067925" y="2344425"/>
            <a:ext cx="4991100" cy="1752600"/>
          </a:xfrm>
          <a:prstGeom prst="rect">
            <a:avLst/>
          </a:prstGeom>
          <a:noFill/>
          <a:ln>
            <a:noFill/>
          </a:ln>
        </p:spPr>
      </p:pic>
      <p:pic>
        <p:nvPicPr>
          <p:cNvPr id="460" name="Google Shape;460;p60"/>
          <p:cNvPicPr preferRelativeResize="0"/>
          <p:nvPr/>
        </p:nvPicPr>
        <p:blipFill>
          <a:blip r:embed="rId5">
            <a:alphaModFix/>
          </a:blip>
          <a:stretch>
            <a:fillRect/>
          </a:stretch>
        </p:blipFill>
        <p:spPr>
          <a:xfrm>
            <a:off x="4112675" y="4097025"/>
            <a:ext cx="4901601" cy="225116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6" name="Google Shape;466;p6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 Hiệu năng câu truy vấn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467" name="Google Shape;467;p61"/>
          <p:cNvSpPr txBox="1"/>
          <p:nvPr>
            <p:ph idx="1" type="body"/>
          </p:nvPr>
        </p:nvSpPr>
        <p:spPr>
          <a:xfrm>
            <a:off x="72150" y="854350"/>
            <a:ext cx="8918100" cy="1071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Liệt kê danh sách top 100 học sinh có điểm tốt nhất - chưa được tối ưu bằng index:</a:t>
            </a:r>
            <a:endParaRPr sz="24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pic>
        <p:nvPicPr>
          <p:cNvPr id="468" name="Google Shape;468;p61"/>
          <p:cNvPicPr preferRelativeResize="0"/>
          <p:nvPr/>
        </p:nvPicPr>
        <p:blipFill rotWithShape="1">
          <a:blip r:embed="rId3">
            <a:alphaModFix/>
          </a:blip>
          <a:srcRect b="0" l="0" r="19530" t="0"/>
          <a:stretch/>
        </p:blipFill>
        <p:spPr>
          <a:xfrm>
            <a:off x="72150" y="1768750"/>
            <a:ext cx="4384326" cy="2724150"/>
          </a:xfrm>
          <a:prstGeom prst="rect">
            <a:avLst/>
          </a:prstGeom>
          <a:noFill/>
          <a:ln>
            <a:noFill/>
          </a:ln>
        </p:spPr>
      </p:pic>
      <p:pic>
        <p:nvPicPr>
          <p:cNvPr id="469" name="Google Shape;469;p61"/>
          <p:cNvPicPr preferRelativeResize="0"/>
          <p:nvPr/>
        </p:nvPicPr>
        <p:blipFill>
          <a:blip r:embed="rId4">
            <a:alphaModFix/>
          </a:blip>
          <a:stretch>
            <a:fillRect/>
          </a:stretch>
        </p:blipFill>
        <p:spPr>
          <a:xfrm>
            <a:off x="30" y="5194380"/>
            <a:ext cx="9144001" cy="961813"/>
          </a:xfrm>
          <a:prstGeom prst="rect">
            <a:avLst/>
          </a:prstGeom>
          <a:noFill/>
          <a:ln>
            <a:noFill/>
          </a:ln>
        </p:spPr>
      </p:pic>
      <p:pic>
        <p:nvPicPr>
          <p:cNvPr id="470" name="Google Shape;470;p61"/>
          <p:cNvPicPr preferRelativeResize="0"/>
          <p:nvPr/>
        </p:nvPicPr>
        <p:blipFill>
          <a:blip r:embed="rId5">
            <a:alphaModFix/>
          </a:blip>
          <a:stretch>
            <a:fillRect/>
          </a:stretch>
        </p:blipFill>
        <p:spPr>
          <a:xfrm>
            <a:off x="4675372" y="1489712"/>
            <a:ext cx="4233599" cy="3624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62"/>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 Hiệu năng câu truy vấn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Lato"/>
              <a:buNone/>
            </a:pPr>
            <a:r>
              <a:t/>
            </a:r>
            <a:endParaRPr>
              <a:latin typeface="Calibri"/>
              <a:ea typeface="Calibri"/>
              <a:cs typeface="Calibri"/>
              <a:sym typeface="Calibri"/>
            </a:endParaRPr>
          </a:p>
        </p:txBody>
      </p:sp>
      <p:sp>
        <p:nvSpPr>
          <p:cNvPr id="477" name="Google Shape;477;p62"/>
          <p:cNvSpPr txBox="1"/>
          <p:nvPr>
            <p:ph idx="1" type="body"/>
          </p:nvPr>
        </p:nvSpPr>
        <p:spPr>
          <a:xfrm>
            <a:off x="72150" y="854350"/>
            <a:ext cx="8918100" cy="1071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latin typeface="Calibri"/>
                <a:ea typeface="Calibri"/>
                <a:cs typeface="Calibri"/>
                <a:sym typeface="Calibri"/>
              </a:rPr>
              <a:t> Hàm find_overlapping_classes():</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pic>
        <p:nvPicPr>
          <p:cNvPr id="478" name="Google Shape;478;p62"/>
          <p:cNvPicPr preferRelativeResize="0"/>
          <p:nvPr/>
        </p:nvPicPr>
        <p:blipFill rotWithShape="1">
          <a:blip r:embed="rId3">
            <a:alphaModFix/>
          </a:blip>
          <a:srcRect b="0" l="0" r="18606" t="0"/>
          <a:stretch/>
        </p:blipFill>
        <p:spPr>
          <a:xfrm>
            <a:off x="0" y="1638300"/>
            <a:ext cx="4215175" cy="2629275"/>
          </a:xfrm>
          <a:prstGeom prst="rect">
            <a:avLst/>
          </a:prstGeom>
          <a:noFill/>
          <a:ln>
            <a:noFill/>
          </a:ln>
        </p:spPr>
      </p:pic>
      <p:pic>
        <p:nvPicPr>
          <p:cNvPr id="479" name="Google Shape;479;p62"/>
          <p:cNvPicPr preferRelativeResize="0"/>
          <p:nvPr/>
        </p:nvPicPr>
        <p:blipFill>
          <a:blip r:embed="rId4">
            <a:alphaModFix/>
          </a:blip>
          <a:stretch>
            <a:fillRect/>
          </a:stretch>
        </p:blipFill>
        <p:spPr>
          <a:xfrm>
            <a:off x="2349500" y="4424938"/>
            <a:ext cx="4991100" cy="1752600"/>
          </a:xfrm>
          <a:prstGeom prst="rect">
            <a:avLst/>
          </a:prstGeom>
          <a:noFill/>
          <a:ln>
            <a:noFill/>
          </a:ln>
        </p:spPr>
      </p:pic>
      <p:pic>
        <p:nvPicPr>
          <p:cNvPr id="480" name="Google Shape;480;p62"/>
          <p:cNvPicPr preferRelativeResize="0"/>
          <p:nvPr/>
        </p:nvPicPr>
        <p:blipFill>
          <a:blip r:embed="rId5">
            <a:alphaModFix/>
          </a:blip>
          <a:stretch>
            <a:fillRect/>
          </a:stretch>
        </p:blipFill>
        <p:spPr>
          <a:xfrm>
            <a:off x="4324350" y="1925338"/>
            <a:ext cx="4743450" cy="2105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6" name="Google Shape;486;p63"/>
          <p:cNvSpPr txBox="1"/>
          <p:nvPr/>
        </p:nvSpPr>
        <p:spPr>
          <a:xfrm>
            <a:off x="4181094" y="3021991"/>
            <a:ext cx="4197975" cy="8140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800"/>
              <a:buFont typeface="Lato"/>
              <a:buNone/>
            </a:pPr>
            <a:r>
              <a:rPr b="1" i="0" lang="en-US" sz="4800" u="none" cap="none" strike="noStrike">
                <a:solidFill>
                  <a:srgbClr val="C00000"/>
                </a:solidFill>
                <a:latin typeface="Lato"/>
                <a:ea typeface="Lato"/>
                <a:cs typeface="Lato"/>
                <a:sym typeface="Lato"/>
              </a:rPr>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19"/>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nghiệp vụ</a:t>
            </a:r>
            <a:endParaRPr>
              <a:latin typeface="Calibri"/>
              <a:ea typeface="Calibri"/>
              <a:cs typeface="Calibri"/>
              <a:sym typeface="Calibri"/>
            </a:endParaRPr>
          </a:p>
        </p:txBody>
      </p:sp>
      <p:sp>
        <p:nvSpPr>
          <p:cNvPr id="110" name="Google Shape;110;p19"/>
          <p:cNvSpPr txBox="1"/>
          <p:nvPr>
            <p:ph idx="1" type="body"/>
          </p:nvPr>
        </p:nvSpPr>
        <p:spPr>
          <a:xfrm>
            <a:off x="250575" y="1052550"/>
            <a:ext cx="8674200" cy="51471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Calibri"/>
              <a:buChar char="-"/>
            </a:pPr>
            <a:r>
              <a:rPr lang="en-US">
                <a:latin typeface="Calibri"/>
                <a:ea typeface="Calibri"/>
                <a:cs typeface="Calibri"/>
                <a:sym typeface="Calibri"/>
              </a:rPr>
              <a:t>Quy trình và đánh giá bài test đầu vào:</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Bài kỹ năng Nói: </a:t>
            </a:r>
            <a:endParaRPr>
              <a:latin typeface="Calibri"/>
              <a:ea typeface="Calibri"/>
              <a:cs typeface="Calibri"/>
              <a:sym typeface="Calibri"/>
            </a:endParaRPr>
          </a:p>
          <a:p>
            <a:pPr indent="-381000" lvl="1" marL="1371600" rtl="0" algn="l">
              <a:spcBef>
                <a:spcPts val="0"/>
              </a:spcBef>
              <a:spcAft>
                <a:spcPts val="0"/>
              </a:spcAft>
              <a:buSzPts val="2400"/>
              <a:buFont typeface="Calibri"/>
              <a:buChar char="+"/>
            </a:pPr>
            <a:r>
              <a:rPr lang="en-US">
                <a:latin typeface="Calibri"/>
                <a:ea typeface="Calibri"/>
                <a:cs typeface="Calibri"/>
                <a:sym typeface="Calibri"/>
              </a:rPr>
              <a:t>Học viên thi nói trực tiếp qua link Meet với giáo viên</a:t>
            </a:r>
            <a:endParaRPr>
              <a:latin typeface="Calibri"/>
              <a:ea typeface="Calibri"/>
              <a:cs typeface="Calibri"/>
              <a:sym typeface="Calibri"/>
            </a:endParaRPr>
          </a:p>
          <a:p>
            <a:pPr indent="-381000" lvl="1" marL="1371600" rtl="0" algn="l">
              <a:spcBef>
                <a:spcPts val="0"/>
              </a:spcBef>
              <a:spcAft>
                <a:spcPts val="0"/>
              </a:spcAft>
              <a:buSzPts val="2400"/>
              <a:buFont typeface="Calibri"/>
              <a:buChar char="+"/>
            </a:pPr>
            <a:r>
              <a:rPr lang="en-US">
                <a:latin typeface="Calibri"/>
                <a:ea typeface="Calibri"/>
                <a:cs typeface="Calibri"/>
                <a:sym typeface="Calibri"/>
              </a:rPr>
              <a:t>Giáo viên sẽ chấm điểm bài nói trên thang điểm IELTS Speaking (0-9.0) và nhập điểm bài kỹ năng nói lên hệ thống.</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Bài test General:</a:t>
            </a:r>
            <a:endParaRPr>
              <a:latin typeface="Calibri"/>
              <a:ea typeface="Calibri"/>
              <a:cs typeface="Calibri"/>
              <a:sym typeface="Calibri"/>
            </a:endParaRPr>
          </a:p>
          <a:p>
            <a:pPr indent="-381000" lvl="1" marL="1371600" rtl="0" algn="l">
              <a:spcBef>
                <a:spcPts val="0"/>
              </a:spcBef>
              <a:spcAft>
                <a:spcPts val="0"/>
              </a:spcAft>
              <a:buSzPts val="2400"/>
              <a:buFont typeface="Calibri"/>
              <a:buChar char="+"/>
            </a:pPr>
            <a:r>
              <a:rPr lang="en-US">
                <a:latin typeface="Calibri"/>
                <a:ea typeface="Calibri"/>
                <a:cs typeface="Calibri"/>
                <a:sym typeface="Calibri"/>
              </a:rPr>
              <a:t>Bài làm sẽ bao gồm 3 phần Listening, Reading và một bài Writing task 2 tại trung tâm.</a:t>
            </a:r>
            <a:endParaRPr>
              <a:latin typeface="Calibri"/>
              <a:ea typeface="Calibri"/>
              <a:cs typeface="Calibri"/>
              <a:sym typeface="Calibri"/>
            </a:endParaRPr>
          </a:p>
          <a:p>
            <a:pPr indent="-381000" lvl="1" marL="1371600" rtl="0" algn="l">
              <a:spcBef>
                <a:spcPts val="0"/>
              </a:spcBef>
              <a:spcAft>
                <a:spcPts val="0"/>
              </a:spcAft>
              <a:buSzPts val="2400"/>
              <a:buFont typeface="Calibri"/>
              <a:buChar char="+"/>
            </a:pPr>
            <a:r>
              <a:rPr lang="en-US">
                <a:latin typeface="Calibri"/>
                <a:ea typeface="Calibri"/>
                <a:cs typeface="Calibri"/>
                <a:sym typeface="Calibri"/>
              </a:rPr>
              <a:t>Giáo viên sẽ chấm bài này trên thang 9 điểm, rồi nhập điểm lên hệ thống.</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Hệ thống tính điểm trung bình và gợi ý khóa học. (điểm bài test General + điểm bài test kỹ năng Nói)/2</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p2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nghiệp vụ</a:t>
            </a:r>
            <a:endParaRPr>
              <a:latin typeface="Calibri"/>
              <a:ea typeface="Calibri"/>
              <a:cs typeface="Calibri"/>
              <a:sym typeface="Calibri"/>
            </a:endParaRPr>
          </a:p>
        </p:txBody>
      </p:sp>
      <p:sp>
        <p:nvSpPr>
          <p:cNvPr id="117" name="Google Shape;117;p20"/>
          <p:cNvSpPr txBox="1"/>
          <p:nvPr>
            <p:ph idx="1" type="body"/>
          </p:nvPr>
        </p:nvSpPr>
        <p:spPr>
          <a:xfrm>
            <a:off x="234925" y="990000"/>
            <a:ext cx="8674200" cy="4878000"/>
          </a:xfrm>
          <a:prstGeom prst="rect">
            <a:avLst/>
          </a:prstGeom>
          <a:noFill/>
          <a:ln>
            <a:noFill/>
          </a:ln>
        </p:spPr>
        <p:txBody>
          <a:bodyPr anchorCtr="0" anchor="t" bIns="45700" lIns="91425" spcFirstLastPara="1" rIns="91425" wrap="square" tIns="45700">
            <a:noAutofit/>
          </a:bodyPr>
          <a:lstStyle/>
          <a:p>
            <a:pPr indent="-406400" lvl="0" marL="285750" rtl="0" algn="l">
              <a:spcBef>
                <a:spcPts val="0"/>
              </a:spcBef>
              <a:spcAft>
                <a:spcPts val="0"/>
              </a:spcAft>
              <a:buSzPts val="2800"/>
              <a:buFont typeface="Calibri"/>
              <a:buChar char="-"/>
            </a:pPr>
            <a:r>
              <a:rPr lang="en-US">
                <a:latin typeface="Calibri"/>
                <a:ea typeface="Calibri"/>
                <a:cs typeface="Calibri"/>
                <a:sym typeface="Calibri"/>
              </a:rPr>
              <a:t>Học viên có thể xem kết quả của mình qua tài khoản cá nhân. </a:t>
            </a:r>
            <a:endParaRPr>
              <a:latin typeface="Calibri"/>
              <a:ea typeface="Calibri"/>
              <a:cs typeface="Calibri"/>
              <a:sym typeface="Calibri"/>
            </a:endParaRPr>
          </a:p>
          <a:p>
            <a:pPr indent="-406400" lvl="0" marL="285750" rtl="0" algn="l">
              <a:spcBef>
                <a:spcPts val="0"/>
              </a:spcBef>
              <a:spcAft>
                <a:spcPts val="0"/>
              </a:spcAft>
              <a:buSzPts val="2800"/>
              <a:buFont typeface="Calibri"/>
              <a:buChar char="-"/>
            </a:pPr>
            <a:r>
              <a:rPr lang="en-US">
                <a:latin typeface="Calibri"/>
                <a:ea typeface="Calibri"/>
                <a:cs typeface="Calibri"/>
                <a:sym typeface="Calibri"/>
              </a:rPr>
              <a:t>Dựa vào kết quả đánh giá, học viên sẽ được phân loại và tham gia vào lớp học phù hợp với trình độ.</a:t>
            </a:r>
            <a:endParaRPr>
              <a:latin typeface="Calibri"/>
              <a:ea typeface="Calibri"/>
              <a:cs typeface="Calibri"/>
              <a:sym typeface="Calibri"/>
            </a:endParaRPr>
          </a:p>
          <a:p>
            <a:pPr indent="-406400" lvl="0" marL="285750" rtl="0" algn="l">
              <a:spcBef>
                <a:spcPts val="0"/>
              </a:spcBef>
              <a:spcAft>
                <a:spcPts val="0"/>
              </a:spcAft>
              <a:buSzPts val="2800"/>
              <a:buFont typeface="Calibri"/>
              <a:buChar char="-"/>
            </a:pPr>
            <a:r>
              <a:rPr lang="en-US">
                <a:latin typeface="Calibri"/>
                <a:ea typeface="Calibri"/>
                <a:cs typeface="Calibri"/>
                <a:sym typeface="Calibri"/>
              </a:rPr>
              <a:t>Các khóa học của sẽ kéo dài 3 tháng (20 buổi học):</a:t>
            </a:r>
            <a:endParaRPr>
              <a:latin typeface="Calibri"/>
              <a:ea typeface="Calibri"/>
              <a:cs typeface="Calibri"/>
              <a:sym typeface="Calibri"/>
            </a:endParaRPr>
          </a:p>
          <a:p>
            <a:pPr indent="-393700" lvl="0" marL="514350" rtl="0" algn="l">
              <a:spcBef>
                <a:spcPts val="0"/>
              </a:spcBef>
              <a:spcAft>
                <a:spcPts val="0"/>
              </a:spcAft>
              <a:buSzPts val="2600"/>
              <a:buFont typeface="Calibri"/>
              <a:buChar char="+"/>
            </a:pPr>
            <a:r>
              <a:rPr lang="en-US" sz="2600">
                <a:latin typeface="Calibri"/>
                <a:ea typeface="Calibri"/>
                <a:cs typeface="Calibri"/>
                <a:sym typeface="Calibri"/>
              </a:rPr>
              <a:t>Band điểm 3.5: khóa nhận học viên có đầu vào &lt; 3.5.</a:t>
            </a:r>
            <a:endParaRPr sz="2600">
              <a:latin typeface="Calibri"/>
              <a:ea typeface="Calibri"/>
              <a:cs typeface="Calibri"/>
              <a:sym typeface="Calibri"/>
            </a:endParaRPr>
          </a:p>
          <a:p>
            <a:pPr indent="-393700" lvl="0" marL="514350" rtl="0" algn="l">
              <a:spcBef>
                <a:spcPts val="0"/>
              </a:spcBef>
              <a:spcAft>
                <a:spcPts val="0"/>
              </a:spcAft>
              <a:buSzPts val="2600"/>
              <a:buFont typeface="Calibri"/>
              <a:buChar char="+"/>
            </a:pPr>
            <a:r>
              <a:rPr lang="en-US" sz="2600">
                <a:latin typeface="Calibri"/>
                <a:ea typeface="Calibri"/>
                <a:cs typeface="Calibri"/>
                <a:sym typeface="Calibri"/>
              </a:rPr>
              <a:t>Band điểm 4.5: khóa nhận học viên có đầu vào &gt; 3.5 và </a:t>
            </a:r>
            <a:br>
              <a:rPr lang="en-US" sz="2600">
                <a:latin typeface="Calibri"/>
                <a:ea typeface="Calibri"/>
                <a:cs typeface="Calibri"/>
                <a:sym typeface="Calibri"/>
              </a:rPr>
            </a:br>
            <a:r>
              <a:rPr lang="en-US" sz="2600">
                <a:latin typeface="Calibri"/>
                <a:ea typeface="Calibri"/>
                <a:cs typeface="Calibri"/>
                <a:sym typeface="Calibri"/>
              </a:rPr>
              <a:t>&lt; 4.5.</a:t>
            </a:r>
            <a:endParaRPr sz="2600">
              <a:latin typeface="Calibri"/>
              <a:ea typeface="Calibri"/>
              <a:cs typeface="Calibri"/>
              <a:sym typeface="Calibri"/>
            </a:endParaRPr>
          </a:p>
          <a:p>
            <a:pPr indent="-393700" lvl="0" marL="514350" rtl="0" algn="l">
              <a:spcBef>
                <a:spcPts val="0"/>
              </a:spcBef>
              <a:spcAft>
                <a:spcPts val="0"/>
              </a:spcAft>
              <a:buSzPts val="2600"/>
              <a:buFont typeface="Calibri"/>
              <a:buChar char="+"/>
            </a:pPr>
            <a:r>
              <a:rPr lang="en-US" sz="2600">
                <a:latin typeface="Calibri"/>
                <a:ea typeface="Calibri"/>
                <a:cs typeface="Calibri"/>
                <a:sym typeface="Calibri"/>
              </a:rPr>
              <a:t>Band điểm 5.5: khóa nhận học viên có đầu vào &gt; 4.5 và </a:t>
            </a:r>
            <a:br>
              <a:rPr lang="en-US" sz="2600">
                <a:latin typeface="Calibri"/>
                <a:ea typeface="Calibri"/>
                <a:cs typeface="Calibri"/>
                <a:sym typeface="Calibri"/>
              </a:rPr>
            </a:br>
            <a:r>
              <a:rPr lang="en-US" sz="2600">
                <a:latin typeface="Calibri"/>
                <a:ea typeface="Calibri"/>
                <a:cs typeface="Calibri"/>
                <a:sym typeface="Calibri"/>
              </a:rPr>
              <a:t>&lt; 5.5.</a:t>
            </a:r>
            <a:endParaRPr sz="2600">
              <a:latin typeface="Calibri"/>
              <a:ea typeface="Calibri"/>
              <a:cs typeface="Calibri"/>
              <a:sym typeface="Calibri"/>
            </a:endParaRPr>
          </a:p>
          <a:p>
            <a:pPr indent="-393700" lvl="0" marL="514350" rtl="0" algn="l">
              <a:spcBef>
                <a:spcPts val="0"/>
              </a:spcBef>
              <a:spcAft>
                <a:spcPts val="0"/>
              </a:spcAft>
              <a:buSzPts val="2600"/>
              <a:buFont typeface="Calibri"/>
              <a:buChar char="+"/>
            </a:pPr>
            <a:r>
              <a:rPr lang="en-US" sz="2600">
                <a:latin typeface="Calibri"/>
                <a:ea typeface="Calibri"/>
                <a:cs typeface="Calibri"/>
                <a:sym typeface="Calibri"/>
              </a:rPr>
              <a:t>Band điểm 6.5: khóa nhận học viên có đầu vào &gt; 5.5 và  </a:t>
            </a:r>
            <a:br>
              <a:rPr lang="en-US" sz="2600">
                <a:latin typeface="Calibri"/>
                <a:ea typeface="Calibri"/>
                <a:cs typeface="Calibri"/>
                <a:sym typeface="Calibri"/>
              </a:rPr>
            </a:br>
            <a:r>
              <a:rPr lang="en-US" sz="2600">
                <a:latin typeface="Calibri"/>
                <a:ea typeface="Calibri"/>
                <a:cs typeface="Calibri"/>
                <a:sym typeface="Calibri"/>
              </a:rPr>
              <a:t>&lt; 6.5.</a:t>
            </a:r>
            <a:endParaRPr sz="2600">
              <a:latin typeface="Calibri"/>
              <a:ea typeface="Calibri"/>
              <a:cs typeface="Calibri"/>
              <a:sym typeface="Calibri"/>
            </a:endParaRPr>
          </a:p>
          <a:p>
            <a:pPr indent="-393700" lvl="0" marL="514350" rtl="0" algn="l">
              <a:spcBef>
                <a:spcPts val="0"/>
              </a:spcBef>
              <a:spcAft>
                <a:spcPts val="0"/>
              </a:spcAft>
              <a:buSzPts val="2600"/>
              <a:buFont typeface="Calibri"/>
              <a:buChar char="+"/>
            </a:pPr>
            <a:r>
              <a:rPr lang="en-US" sz="2600">
                <a:latin typeface="Calibri"/>
                <a:ea typeface="Calibri"/>
                <a:cs typeface="Calibri"/>
                <a:sym typeface="Calibri"/>
              </a:rPr>
              <a:t>Học viên có trình độ trên 6.5: Không có khóa học phù hợp.</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2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nghiệp vụ</a:t>
            </a:r>
            <a:endParaRPr>
              <a:latin typeface="Calibri"/>
              <a:ea typeface="Calibri"/>
              <a:cs typeface="Calibri"/>
              <a:sym typeface="Calibri"/>
            </a:endParaRPr>
          </a:p>
        </p:txBody>
      </p:sp>
      <p:sp>
        <p:nvSpPr>
          <p:cNvPr id="124" name="Google Shape;124;p21"/>
          <p:cNvSpPr txBox="1"/>
          <p:nvPr>
            <p:ph idx="1" type="body"/>
          </p:nvPr>
        </p:nvSpPr>
        <p:spPr>
          <a:xfrm>
            <a:off x="234925" y="902250"/>
            <a:ext cx="8674200" cy="50535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Calibri"/>
              <a:buChar char="-"/>
            </a:pPr>
            <a:r>
              <a:rPr lang="en-US">
                <a:latin typeface="Calibri"/>
                <a:ea typeface="Calibri"/>
                <a:cs typeface="Calibri"/>
                <a:sym typeface="Calibri"/>
              </a:rPr>
              <a:t>Khi tham gia lớp học tại trung tâm:</a:t>
            </a:r>
            <a:endParaRPr>
              <a:latin typeface="Calibri"/>
              <a:ea typeface="Calibri"/>
              <a:cs typeface="Calibri"/>
              <a:sym typeface="Calibri"/>
            </a:endParaRPr>
          </a:p>
          <a:p>
            <a:pPr indent="-406400" lvl="0" marL="685800" rtl="0" algn="l">
              <a:spcBef>
                <a:spcPts val="0"/>
              </a:spcBef>
              <a:spcAft>
                <a:spcPts val="0"/>
              </a:spcAft>
              <a:buSzPts val="2800"/>
              <a:buFont typeface="Calibri"/>
              <a:buChar char="+"/>
            </a:pPr>
            <a:r>
              <a:rPr lang="en-US">
                <a:latin typeface="Calibri"/>
                <a:ea typeface="Calibri"/>
                <a:cs typeface="Calibri"/>
                <a:sym typeface="Calibri"/>
              </a:rPr>
              <a:t>Học viên sẽ được điểm danh mỗi buổi học bởi giáo viên =&gt; Giáo viên sẽ cập nhật thông tin điểm danh của từng học viên lên hệ thống.</a:t>
            </a:r>
            <a:endParaRPr>
              <a:latin typeface="Calibri"/>
              <a:ea typeface="Calibri"/>
              <a:cs typeface="Calibri"/>
              <a:sym typeface="Calibri"/>
            </a:endParaRPr>
          </a:p>
          <a:p>
            <a:pPr indent="-381000" lvl="1" marL="1028700" rtl="0" algn="l">
              <a:spcBef>
                <a:spcPts val="0"/>
              </a:spcBef>
              <a:spcAft>
                <a:spcPts val="0"/>
              </a:spcAft>
              <a:buSzPts val="2400"/>
              <a:buFont typeface="Calibri"/>
              <a:buChar char="+"/>
            </a:pPr>
            <a:r>
              <a:rPr lang="en-US">
                <a:latin typeface="Calibri"/>
                <a:ea typeface="Calibri"/>
                <a:cs typeface="Calibri"/>
                <a:sym typeface="Calibri"/>
              </a:rPr>
              <a:t>Nếu học viên có tỉ lệ đi học &lt; 70%, thì hệ thống sẽ đánh dấu học sinh trong diện bị cảnh báo</a:t>
            </a:r>
            <a:endParaRPr>
              <a:latin typeface="Calibri"/>
              <a:ea typeface="Calibri"/>
              <a:cs typeface="Calibri"/>
              <a:sym typeface="Calibri"/>
            </a:endParaRPr>
          </a:p>
          <a:p>
            <a:pPr indent="-406400" lvl="0" marL="685800" rtl="0" algn="l">
              <a:spcBef>
                <a:spcPts val="0"/>
              </a:spcBef>
              <a:spcAft>
                <a:spcPts val="0"/>
              </a:spcAft>
              <a:buSzPts val="2800"/>
              <a:buFont typeface="Calibri"/>
              <a:buChar char="+"/>
            </a:pPr>
            <a:r>
              <a:rPr lang="en-US">
                <a:latin typeface="Calibri"/>
                <a:ea typeface="Calibri"/>
                <a:cs typeface="Calibri"/>
                <a:sym typeface="Calibri"/>
              </a:rPr>
              <a:t>Học viên sẽ cần làm 2 bài test Midterm và Final-term (Đánh giá trên thang 10) </a:t>
            </a:r>
            <a:endParaRPr>
              <a:latin typeface="Calibri"/>
              <a:ea typeface="Calibri"/>
              <a:cs typeface="Calibri"/>
              <a:sym typeface="Calibri"/>
            </a:endParaRPr>
          </a:p>
          <a:p>
            <a:pPr indent="-381000" lvl="1" marL="1028700" rtl="0" algn="l">
              <a:spcBef>
                <a:spcPts val="0"/>
              </a:spcBef>
              <a:spcAft>
                <a:spcPts val="0"/>
              </a:spcAft>
              <a:buSzPts val="2400"/>
              <a:buFont typeface="Calibri"/>
              <a:buChar char="+"/>
            </a:pPr>
            <a:r>
              <a:rPr lang="en-US">
                <a:latin typeface="Calibri"/>
                <a:ea typeface="Calibri"/>
                <a:cs typeface="Calibri"/>
                <a:sym typeface="Calibri"/>
              </a:rPr>
              <a:t>Giáo viên sẽ chấm điểm và nhập điểm 2 bài test này lên hệ thống.</a:t>
            </a:r>
            <a:endParaRPr>
              <a:latin typeface="Calibri"/>
              <a:ea typeface="Calibri"/>
              <a:cs typeface="Calibri"/>
              <a:sym typeface="Calibri"/>
            </a:endParaRPr>
          </a:p>
          <a:p>
            <a:pPr indent="-381000" lvl="1" marL="1028700" rtl="0" algn="l">
              <a:spcBef>
                <a:spcPts val="0"/>
              </a:spcBef>
              <a:spcAft>
                <a:spcPts val="0"/>
              </a:spcAft>
              <a:buSzPts val="2400"/>
              <a:buFont typeface="Calibri"/>
              <a:buChar char="+"/>
            </a:pPr>
            <a:r>
              <a:rPr lang="en-US">
                <a:latin typeface="Calibri"/>
                <a:ea typeface="Calibri"/>
                <a:cs typeface="Calibri"/>
                <a:sym typeface="Calibri"/>
              </a:rPr>
              <a:t>Điểm tổng kết của học viên sẽ được hệ thống tự động tính (30% điểm Midterm + 70% điểm Final-Term), nếu điểm tổng kết của học viên &gt;= 7 thì học viên sẽ được đánh giá PASS khóa học. Ngược lại học viên sẽ bị hủy cam kết đầu ra.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22"/>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nghiệp vụ</a:t>
            </a:r>
            <a:endParaRPr>
              <a:latin typeface="Calibri"/>
              <a:ea typeface="Calibri"/>
              <a:cs typeface="Calibri"/>
              <a:sym typeface="Calibri"/>
            </a:endParaRPr>
          </a:p>
        </p:txBody>
      </p:sp>
      <p:sp>
        <p:nvSpPr>
          <p:cNvPr id="131" name="Google Shape;131;p22"/>
          <p:cNvSpPr txBox="1"/>
          <p:nvPr>
            <p:ph idx="1" type="body"/>
          </p:nvPr>
        </p:nvSpPr>
        <p:spPr>
          <a:xfrm>
            <a:off x="234900" y="1066800"/>
            <a:ext cx="8674200" cy="47244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Calibri"/>
              <a:buChar char="-"/>
            </a:pPr>
            <a:r>
              <a:rPr lang="en-US">
                <a:latin typeface="Calibri"/>
                <a:ea typeface="Calibri"/>
                <a:cs typeface="Calibri"/>
                <a:sym typeface="Calibri"/>
              </a:rPr>
              <a:t>Sau mỗi khóa học, học viên sẽ được chuyển lên khóa học cao hơn theo lộ trình đã đăng ký ban đầu với trung tâm, cho đến khi hoàn thành lộ trình và đăng ký thi IELTS (nếu có nhu cầu).</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Điểm thi IELTS (nếu có) của học viên sẽ được nhập vào hệ thống</a:t>
            </a:r>
            <a:endParaRPr>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a:latin typeface="Calibri"/>
                <a:ea typeface="Calibri"/>
                <a:cs typeface="Calibri"/>
                <a:sym typeface="Calibri"/>
              </a:rPr>
              <a:t>Nếu học viên hoàn thành khóa học hoặc bỏ ngang khóa học:</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Trạng thái của học viên =&gt; “Inactive”</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Yêu cầu thanh toán toàn bộ số tiền còn đang nợ.</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Giữ lại thông tin về trình độ để xếp học sinh vào lại lớp học nếu học sinh này có nhu cầu tiếp tục</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23"/>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Calibri"/>
                <a:ea typeface="Calibri"/>
                <a:cs typeface="Calibri"/>
                <a:sym typeface="Calibri"/>
              </a:rPr>
              <a:t>Mô tả nghiệp vụ</a:t>
            </a:r>
            <a:endParaRPr>
              <a:latin typeface="Calibri"/>
              <a:ea typeface="Calibri"/>
              <a:cs typeface="Calibri"/>
              <a:sym typeface="Calibri"/>
            </a:endParaRPr>
          </a:p>
        </p:txBody>
      </p:sp>
      <p:sp>
        <p:nvSpPr>
          <p:cNvPr id="138" name="Google Shape;138;p23"/>
          <p:cNvSpPr txBox="1"/>
          <p:nvPr>
            <p:ph idx="1" type="body"/>
          </p:nvPr>
        </p:nvSpPr>
        <p:spPr>
          <a:xfrm>
            <a:off x="234925" y="1212150"/>
            <a:ext cx="8674200" cy="44337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Calibri"/>
              <a:buChar char="-"/>
            </a:pPr>
            <a:r>
              <a:rPr lang="en-US">
                <a:latin typeface="Calibri"/>
                <a:ea typeface="Calibri"/>
                <a:cs typeface="Calibri"/>
                <a:sym typeface="Calibri"/>
              </a:rPr>
              <a:t>Học phí của học viên:</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Được hệ thống tính tự động sau khi đăng ký khóa học</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Sẽ được hiển thị cho học viên về số tiền cũng như tình trạng học phí. </a:t>
            </a:r>
            <a:endParaRPr>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a:latin typeface="Calibri"/>
                <a:ea typeface="Calibri"/>
                <a:cs typeface="Calibri"/>
                <a:sym typeface="Calibri"/>
              </a:rPr>
              <a:t>Các bạn học viên có thể được các bạn tư vấn viên tại trung tâm tư vấn về khóa học:</a:t>
            </a:r>
            <a:endParaRPr>
              <a:latin typeface="Calibri"/>
              <a:ea typeface="Calibri"/>
              <a:cs typeface="Calibri"/>
              <a:sym typeface="Calibri"/>
            </a:endParaRPr>
          </a:p>
          <a:p>
            <a:pPr indent="-406400" lvl="0" marL="914400" rtl="0" algn="l">
              <a:spcBef>
                <a:spcPts val="0"/>
              </a:spcBef>
              <a:spcAft>
                <a:spcPts val="0"/>
              </a:spcAft>
              <a:buSzPts val="2800"/>
              <a:buFont typeface="Calibri"/>
              <a:buChar char="+"/>
            </a:pPr>
            <a:r>
              <a:rPr lang="en-US">
                <a:latin typeface="Calibri"/>
                <a:ea typeface="Calibri"/>
                <a:cs typeface="Calibri"/>
                <a:sym typeface="Calibri"/>
              </a:rPr>
              <a:t>Với mỗi học viên đăng ký học thành công =&gt; tư vấn viên có thể nhận thêm hoa hồng (10% số tiền mỗi khóa học mà học viên đăng ký thành công)</a:t>
            </a:r>
            <a:endParaRPr>
              <a:latin typeface="Calibri"/>
              <a:ea typeface="Calibri"/>
              <a:cs typeface="Calibri"/>
              <a:sym typeface="Calibri"/>
            </a:endParaRPr>
          </a:p>
          <a:p>
            <a:pPr indent="0" lvl="0" marL="914400" rtl="0" algn="l">
              <a:spcBef>
                <a:spcPts val="0"/>
              </a:spcBef>
              <a:spcAft>
                <a:spcPts val="0"/>
              </a:spcAft>
              <a:buNone/>
            </a:pPr>
            <a:r>
              <a:rPr lang="en-US">
                <a:latin typeface="Calibri"/>
                <a:ea typeface="Calibri"/>
                <a:cs typeface="Calibri"/>
                <a:sym typeface="Calibri"/>
              </a:rPr>
              <a:t>=&gt; Lương của tư vấn viên = tiền hoa hồng</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E2FF25F0665F448A5B70C0F0174AC7" ma:contentTypeVersion="14" ma:contentTypeDescription="Create a new document." ma:contentTypeScope="" ma:versionID="202592036718c26700ca6dea09681326">
  <xsd:schema xmlns:xsd="http://www.w3.org/2001/XMLSchema" xmlns:xs="http://www.w3.org/2001/XMLSchema" xmlns:p="http://schemas.microsoft.com/office/2006/metadata/properties" xmlns:ns2="4a58ec3c-3137-419c-beec-16c1e81e9469" xmlns:ns3="0a1d5ed8-a186-4eb8-a842-e3e8272e87c9" targetNamespace="http://schemas.microsoft.com/office/2006/metadata/properties" ma:root="true" ma:fieldsID="53d64e5295645fd83a61069300056585" ns2:_="" ns3:_="">
    <xsd:import namespace="4a58ec3c-3137-419c-beec-16c1e81e9469"/>
    <xsd:import namespace="0a1d5ed8-a186-4eb8-a842-e3e8272e87c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8ec3c-3137-419c-beec-16c1e81e9469"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1d5ed8-a186-4eb8-a842-e3e8272e87c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2ca54b38-b367-4c63-8996-d72a48579911}" ma:internalName="TaxCatchAll" ma:showField="CatchAllData" ma:web="0a1d5ed8-a186-4eb8-a842-e3e8272e87c9">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4a58ec3c-3137-419c-beec-16c1e81e9469" xsi:nil="true"/>
    <lcf76f155ced4ddcb4097134ff3c332f xmlns="4a58ec3c-3137-419c-beec-16c1e81e9469">
      <Terms xmlns="http://schemas.microsoft.com/office/infopath/2007/PartnerControls"/>
    </lcf76f155ced4ddcb4097134ff3c332f>
    <TaxCatchAll xmlns="0a1d5ed8-a186-4eb8-a842-e3e8272e87c9" xsi:nil="true"/>
  </documentManagement>
</p:properties>
</file>

<file path=customXml/itemProps1.xml><?xml version="1.0" encoding="utf-8"?>
<ds:datastoreItem xmlns:ds="http://schemas.openxmlformats.org/officeDocument/2006/customXml" ds:itemID="{125E94E2-C308-420A-8D2B-8DBD517BE279}"/>
</file>

<file path=customXml/itemProps2.xml><?xml version="1.0" encoding="utf-8"?>
<ds:datastoreItem xmlns:ds="http://schemas.openxmlformats.org/officeDocument/2006/customXml" ds:itemID="{7B746302-9EAD-4383-9DE8-732A3EDE8BC2}"/>
</file>

<file path=customXml/itemProps3.xml><?xml version="1.0" encoding="utf-8"?>
<ds:datastoreItem xmlns:ds="http://schemas.openxmlformats.org/officeDocument/2006/customXml" ds:itemID="{48B5B50B-E668-459E-AF46-8B815D577C2C}"/>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0x0101006CE2FF25F0665F448A5B70C0F0174AC7</vt:lpwstr>
  </property>
</Properties>
</file>